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317" r:id="rId2"/>
    <p:sldId id="316" r:id="rId3"/>
    <p:sldId id="321" r:id="rId4"/>
    <p:sldId id="322" r:id="rId5"/>
    <p:sldId id="323" r:id="rId6"/>
    <p:sldId id="324" r:id="rId7"/>
    <p:sldId id="325" r:id="rId8"/>
    <p:sldId id="310" r:id="rId9"/>
    <p:sldId id="314" r:id="rId10"/>
    <p:sldId id="277" r:id="rId11"/>
    <p:sldId id="326" r:id="rId12"/>
    <p:sldId id="261" r:id="rId13"/>
    <p:sldId id="262" r:id="rId14"/>
    <p:sldId id="318" r:id="rId15"/>
    <p:sldId id="257" r:id="rId16"/>
    <p:sldId id="258" r:id="rId17"/>
    <p:sldId id="320" r:id="rId18"/>
    <p:sldId id="313" r:id="rId19"/>
    <p:sldId id="311"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Objects="1">
      <p:cViewPr>
        <p:scale>
          <a:sx n="81" d="100"/>
          <a:sy n="81" d="100"/>
        </p:scale>
        <p:origin x="-1880" y="-35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jpeg>
</file>

<file path=ppt/media/image11.jpeg>
</file>

<file path=ppt/media/image12.jpeg>
</file>

<file path=ppt/media/image13.jpeg>
</file>

<file path=ppt/media/image14.jpg>
</file>

<file path=ppt/media/image15.jpeg>
</file>

<file path=ppt/media/image16.jpeg>
</file>

<file path=ppt/media/image17.jpeg>
</file>

<file path=ppt/media/image18.jpeg>
</file>

<file path=ppt/media/image19.jpeg>
</file>

<file path=ppt/media/image2.jpeg>
</file>

<file path=ppt/media/image3.jpg>
</file>

<file path=ppt/media/image4.jp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5A1D6E0-25E6-EE49-9AF5-BCB036794459}" type="datetimeFigureOut">
              <a:rPr lang="en-US" smtClean="0"/>
              <a:pPr/>
              <a:t>4/20/16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05FC12-A49A-0A4D-8A2C-7D997AD59937}" type="slidenum">
              <a:rPr lang="en-US" smtClean="0"/>
              <a:pPr/>
              <a:t>‹#›</a:t>
            </a:fld>
            <a:endParaRPr lang="en-US"/>
          </a:p>
        </p:txBody>
      </p:sp>
    </p:spTree>
    <p:extLst>
      <p:ext uri="{BB962C8B-B14F-4D97-AF65-F5344CB8AC3E}">
        <p14:creationId xmlns:p14="http://schemas.microsoft.com/office/powerpoint/2010/main" val="92464964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 Id="rId3" Type="http://schemas.openxmlformats.org/officeDocument/2006/relationships/hyperlink" Target="http://library.si.edu/digital-library/book/grammarornament00jone"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library.nga.gov/mercury/holdingsInfo?searchId=11&amp;recPointer=1&amp;recCount=20" TargetMode="External"/><Relationship Id="rId4" Type="http://schemas.openxmlformats.org/officeDocument/2006/relationships/hyperlink" Target="https://library.nga.gov/" TargetMode="External"/><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 Id="rId3" Type="http://schemas.openxmlformats.org/officeDocument/2006/relationships/hyperlink" Target="https://archive.org/details/stilfragengrundl00rieguoft"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 Id="rId3" Type="http://schemas.openxmlformats.org/officeDocument/2006/relationships/hyperlink" Target="https://archive.org/details/formproblemederg00worruoft"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 Id="rId3" Type="http://schemas.openxmlformats.org/officeDocument/2006/relationships/hyperlink" Target="http://warburg.sas.ac.uk/home/staff-contacts/archive/"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 Id="rId3" Type="http://schemas.openxmlformats.org/officeDocument/2006/relationships/hyperlink" Target="https://archive.org/details/primitiveart00boas_im4"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 Id="rId3" Type="http://schemas.openxmlformats.org/officeDocument/2006/relationships/hyperlink" Target="https://archive.org/details/burlingtonmagazi30londuoft"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original text information: Owen Jones, </a:t>
            </a:r>
            <a:r>
              <a:rPr lang="en-US" sz="1200" i="1" kern="1200" dirty="0" smtClean="0">
                <a:solidFill>
                  <a:schemeClr val="tx1"/>
                </a:solidFill>
                <a:latin typeface="+mn-lt"/>
                <a:ea typeface="+mn-ea"/>
                <a:cs typeface="+mn-cs"/>
              </a:rPr>
              <a:t>The Grammar of Ornament</a:t>
            </a:r>
            <a:r>
              <a:rPr lang="en-US" sz="1200" i="0" kern="1200" dirty="0" smtClean="0">
                <a:solidFill>
                  <a:schemeClr val="tx1"/>
                </a:solidFill>
                <a:latin typeface="+mn-lt"/>
                <a:ea typeface="+mn-ea"/>
                <a:cs typeface="+mn-cs"/>
              </a:rPr>
              <a:t>: London: Day and Son, 1856, Plate I. </a:t>
            </a:r>
          </a:p>
          <a:p>
            <a:endParaRPr lang="en-US" sz="1200" i="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my image source: online from digital library of Smithsonian Libraries here: </a:t>
            </a:r>
            <a:r>
              <a:rPr lang="en-US" sz="1200" kern="1200" dirty="0" smtClean="0">
                <a:solidFill>
                  <a:schemeClr val="tx1"/>
                </a:solidFill>
                <a:effectLst/>
                <a:latin typeface="+mn-lt"/>
                <a:ea typeface="+mn-ea"/>
                <a:cs typeface="+mn-cs"/>
                <a:hlinkClick r:id="rId3"/>
              </a:rPr>
              <a:t>http://library.si.edu/digital-library/book/grammarornament00jone</a:t>
            </a:r>
            <a:r>
              <a:rPr lang="en-US" sz="1200" kern="1200" dirty="0" smtClean="0">
                <a:solidFill>
                  <a:schemeClr val="tx1"/>
                </a:solidFill>
                <a:effectLst/>
                <a:latin typeface="+mn-lt"/>
                <a:ea typeface="+mn-ea"/>
                <a:cs typeface="+mn-cs"/>
              </a:rPr>
              <a:t>. According to information at this page, this work is not in copyright.</a:t>
            </a:r>
          </a:p>
          <a:p>
            <a:endParaRPr lang="en-US" sz="1200" i="0" kern="1200" dirty="0" smtClean="0">
              <a:solidFill>
                <a:schemeClr val="tx1"/>
              </a:solidFill>
              <a:latin typeface="+mn-lt"/>
              <a:ea typeface="+mn-ea"/>
              <a:cs typeface="+mn-cs"/>
            </a:endParaRPr>
          </a:p>
          <a:p>
            <a:endParaRPr lang="en-US" sz="1200" i="0" kern="1200" dirty="0" smtClean="0">
              <a:solidFill>
                <a:schemeClr val="tx1"/>
              </a:solidFill>
              <a:latin typeface="+mn-lt"/>
              <a:ea typeface="+mn-ea"/>
              <a:cs typeface="+mn-cs"/>
            </a:endParaRPr>
          </a:p>
          <a:p>
            <a:endParaRPr lang="en-US" sz="1200" i="0" kern="1200" dirty="0" smtClean="0">
              <a:solidFill>
                <a:schemeClr val="tx1"/>
              </a:solidFill>
              <a:latin typeface="+mn-lt"/>
              <a:ea typeface="+mn-ea"/>
              <a:cs typeface="+mn-cs"/>
            </a:endParaRPr>
          </a:p>
          <a:p>
            <a:endParaRPr lang="en-US" sz="1200" i="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7505FC12-A49A-0A4D-8A2C-7D997AD59937}" type="slidenum">
              <a:rPr lang="en-US" smtClean="0"/>
              <a:pPr/>
              <a:t>1</a:t>
            </a:fld>
            <a:endParaRPr lang="en-US"/>
          </a:p>
        </p:txBody>
      </p:sp>
    </p:spTree>
    <p:extLst>
      <p:ext uri="{BB962C8B-B14F-4D97-AF65-F5344CB8AC3E}">
        <p14:creationId xmlns:p14="http://schemas.microsoft.com/office/powerpoint/2010/main" val="10089621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Creator: Modersohn-Becker, Paula, 1876-1907
Title: Kneeling Mother &amp; Child
Date: 1907
Material: oil on canvas
Measurements: 113x74cm
Subject: Painting--Germany--20th C. A.D
Collection: ARTstor Slide Gallery
Source: Data from: University of California, San Diego</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Creator: Kirchner, Ernst Ludwig, 1880-1938
Title: Photo: Artist w/Wife, Erna in Berlin Studio
Subject: Painting--Germany--19th C. A.D
Collection: ARTstor Slide Gallery
Source: Data from: University of California, San Diego</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Creator: Kirchner, Ernst Ludwig, 1880-1938
Title: Bathers Tossing Roads
Date: 1910
Material: color woodcut
Measurements: h.20x29cm
Subject: Prints--Germany--20th C. A.D
Collection: ARTstor Slide Gallery
Source: Data from: University of California, San Diego</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Creator: Kirchner, Ernst Ludwig (German painter, printmaker, and sculptor, 1880-1938)
Title: Dancers Akrobatischer Tanz
Work Type: printmaking
Date: 1911
Material: Woodcut
Style Period: Expressionism
Repository: Wriston Art Galleries, Lawrence University, Appleton, Wisconsin
Repository: The La Vera Pohl Collection
Accession Number: 82123
Subject: dancers, printmaking
Collection: Wriston Art Center Galleries (Lawrence University)
Collection: http://www.lawrence.edu/dept/wriston/
Rights: Contact information: Frank Lewis, Director and Curator, Wriston Art Gallery, 711 E. Boldt Way, Appleton, WI 54911; Tel: 920-832-6942; Fax: 920-832-7362; frank.c.lewis@lawrence.edu
Rights: Please note that if this image is under copyright, you may need to contact one or more copyright owners for any use that is not permitted under the ARTstor Terms and Conditions of Use or not otherwise permitted by law. While ARTstor tries to update contact information, it cannot guarantee that such information is always accurate. Determining whether those permissions are necessary, and obtaining such permissions, is your sole responsibility.</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Creator</a:t>
            </a:r>
          </a:p>
          <a:p>
            <a:r>
              <a:rPr lang="en-US" sz="1200" kern="1200" dirty="0" smtClean="0">
                <a:solidFill>
                  <a:schemeClr val="tx1"/>
                </a:solidFill>
                <a:latin typeface="+mn-lt"/>
                <a:ea typeface="+mn-ea"/>
                <a:cs typeface="+mn-cs"/>
              </a:rPr>
              <a:t>Title Der </a:t>
            </a:r>
            <a:r>
              <a:rPr lang="en-US" sz="1200" kern="1200" dirty="0" err="1" smtClean="0">
                <a:solidFill>
                  <a:schemeClr val="tx1"/>
                </a:solidFill>
                <a:latin typeface="+mn-lt"/>
                <a:ea typeface="+mn-ea"/>
                <a:cs typeface="+mn-cs"/>
              </a:rPr>
              <a:t>Blaue</a:t>
            </a:r>
            <a:r>
              <a:rPr lang="en-US" sz="1200" kern="1200" dirty="0" smtClean="0">
                <a:solidFill>
                  <a:schemeClr val="tx1"/>
                </a:solidFill>
                <a:latin typeface="+mn-lt"/>
                <a:ea typeface="+mn-ea"/>
                <a:cs typeface="+mn-cs"/>
              </a:rPr>
              <a:t> Reiter: St. Martin</a:t>
            </a:r>
          </a:p>
          <a:p>
            <a:r>
              <a:rPr lang="en-US" sz="1200" kern="1200" dirty="0" smtClean="0">
                <a:solidFill>
                  <a:schemeClr val="tx1"/>
                </a:solidFill>
                <a:latin typeface="+mn-lt"/>
                <a:ea typeface="+mn-ea"/>
                <a:cs typeface="+mn-cs"/>
              </a:rPr>
              <a:t>Description From the magazine Der </a:t>
            </a:r>
            <a:r>
              <a:rPr lang="en-US" sz="1200" kern="1200" dirty="0" err="1" smtClean="0">
                <a:solidFill>
                  <a:schemeClr val="tx1"/>
                </a:solidFill>
                <a:latin typeface="+mn-lt"/>
                <a:ea typeface="+mn-ea"/>
                <a:cs typeface="+mn-cs"/>
              </a:rPr>
              <a:t>Blaue</a:t>
            </a:r>
            <a:r>
              <a:rPr lang="en-US" sz="1200" kern="1200" dirty="0" smtClean="0">
                <a:solidFill>
                  <a:schemeClr val="tx1"/>
                </a:solidFill>
                <a:latin typeface="+mn-lt"/>
                <a:ea typeface="+mn-ea"/>
                <a:cs typeface="+mn-cs"/>
              </a:rPr>
              <a:t> Reiter, 1912, published by Franz Marc and </a:t>
            </a:r>
            <a:r>
              <a:rPr lang="en-US" sz="1200" kern="1200" dirty="0" err="1" smtClean="0">
                <a:solidFill>
                  <a:schemeClr val="tx1"/>
                </a:solidFill>
                <a:latin typeface="+mn-lt"/>
                <a:ea typeface="+mn-ea"/>
                <a:cs typeface="+mn-cs"/>
              </a:rPr>
              <a:t>Wassily</a:t>
            </a:r>
            <a:r>
              <a:rPr lang="en-US" sz="1200" kern="1200" dirty="0" smtClean="0">
                <a:solidFill>
                  <a:schemeClr val="tx1"/>
                </a:solidFill>
                <a:latin typeface="+mn-lt"/>
                <a:ea typeface="+mn-ea"/>
                <a:cs typeface="+mn-cs"/>
              </a:rPr>
              <a:t> Kandinsky </a:t>
            </a:r>
          </a:p>
          <a:p>
            <a:r>
              <a:rPr lang="en-US" sz="1200" kern="1200" dirty="0" smtClean="0">
                <a:solidFill>
                  <a:schemeClr val="tx1"/>
                </a:solidFill>
                <a:latin typeface="+mn-lt"/>
                <a:ea typeface="+mn-ea"/>
                <a:cs typeface="+mn-cs"/>
              </a:rPr>
              <a:t>Illustration of a Bavarian glass painting</a:t>
            </a:r>
          </a:p>
          <a:p>
            <a:r>
              <a:rPr lang="en-US" sz="1200" kern="1200" dirty="0" smtClean="0">
                <a:solidFill>
                  <a:schemeClr val="tx1"/>
                </a:solidFill>
                <a:latin typeface="+mn-lt"/>
                <a:ea typeface="+mn-ea"/>
                <a:cs typeface="+mn-cs"/>
              </a:rPr>
              <a:t>Subject Martin, Saint, Bishop of Tours, ca. 316-397 </a:t>
            </a:r>
          </a:p>
          <a:p>
            <a:r>
              <a:rPr lang="en-US" sz="1200" kern="1200" dirty="0" err="1" smtClean="0">
                <a:solidFill>
                  <a:schemeClr val="tx1"/>
                </a:solidFill>
                <a:latin typeface="+mn-lt"/>
                <a:ea typeface="+mn-ea"/>
                <a:cs typeface="+mn-cs"/>
              </a:rPr>
              <a:t>Blaue</a:t>
            </a:r>
            <a:r>
              <a:rPr lang="en-US" sz="1200" kern="1200" dirty="0" smtClean="0">
                <a:solidFill>
                  <a:schemeClr val="tx1"/>
                </a:solidFill>
                <a:latin typeface="+mn-lt"/>
                <a:ea typeface="+mn-ea"/>
                <a:cs typeface="+mn-cs"/>
              </a:rPr>
              <a:t> Reiter (Group of artists) </a:t>
            </a:r>
          </a:p>
          <a:p>
            <a:r>
              <a:rPr lang="en-US" sz="1200" kern="1200" dirty="0" smtClean="0">
                <a:solidFill>
                  <a:schemeClr val="tx1"/>
                </a:solidFill>
                <a:latin typeface="+mn-lt"/>
                <a:ea typeface="+mn-ea"/>
                <a:cs typeface="+mn-cs"/>
              </a:rPr>
              <a:t>Art Doc. Ref.--Germany--20th C. A.D </a:t>
            </a:r>
          </a:p>
          <a:p>
            <a:r>
              <a:rPr lang="en-US" sz="1200" kern="1200" dirty="0" smtClean="0">
                <a:solidFill>
                  <a:schemeClr val="tx1"/>
                </a:solidFill>
                <a:latin typeface="+mn-lt"/>
                <a:ea typeface="+mn-ea"/>
                <a:cs typeface="+mn-cs"/>
              </a:rPr>
              <a:t>Kandinsky, </a:t>
            </a:r>
            <a:r>
              <a:rPr lang="en-US" sz="1200" kern="1200" dirty="0" err="1" smtClean="0">
                <a:solidFill>
                  <a:schemeClr val="tx1"/>
                </a:solidFill>
                <a:latin typeface="+mn-lt"/>
                <a:ea typeface="+mn-ea"/>
                <a:cs typeface="+mn-cs"/>
              </a:rPr>
              <a:t>Wassily</a:t>
            </a:r>
            <a:r>
              <a:rPr lang="en-US" sz="1200" kern="1200" dirty="0" smtClean="0">
                <a:solidFill>
                  <a:schemeClr val="tx1"/>
                </a:solidFill>
                <a:latin typeface="+mn-lt"/>
                <a:ea typeface="+mn-ea"/>
                <a:cs typeface="+mn-cs"/>
              </a:rPr>
              <a:t>, 1866-1944 </a:t>
            </a:r>
          </a:p>
          <a:p>
            <a:r>
              <a:rPr lang="de-DE" sz="1200" kern="1200" dirty="0" smtClean="0">
                <a:solidFill>
                  <a:schemeClr val="tx1"/>
                </a:solidFill>
                <a:latin typeface="+mn-lt"/>
                <a:ea typeface="+mn-ea"/>
                <a:cs typeface="+mn-cs"/>
              </a:rPr>
              <a:t>Marc, Franz, 1880-1916</a:t>
            </a:r>
          </a:p>
          <a:p>
            <a:r>
              <a:rPr lang="de-DE" sz="1200" kern="1200" dirty="0" err="1" smtClean="0">
                <a:solidFill>
                  <a:schemeClr val="tx1"/>
                </a:solidFill>
                <a:latin typeface="+mn-lt"/>
                <a:ea typeface="+mn-ea"/>
                <a:cs typeface="+mn-cs"/>
              </a:rPr>
              <a:t>Collection</a:t>
            </a:r>
            <a:r>
              <a:rPr lang="de-DE" sz="1200" kern="1200" dirty="0" smtClean="0">
                <a:solidFill>
                  <a:schemeClr val="tx1"/>
                </a:solidFill>
                <a:latin typeface="+mn-lt"/>
                <a:ea typeface="+mn-ea"/>
                <a:cs typeface="+mn-cs"/>
              </a:rPr>
              <a:t> </a:t>
            </a:r>
            <a:r>
              <a:rPr lang="de-DE" sz="1200" kern="1200" dirty="0" err="1" smtClean="0">
                <a:solidFill>
                  <a:schemeClr val="tx1"/>
                </a:solidFill>
                <a:latin typeface="+mn-lt"/>
                <a:ea typeface="+mn-ea"/>
                <a:cs typeface="+mn-cs"/>
              </a:rPr>
              <a:t>ARTstor</a:t>
            </a:r>
            <a:r>
              <a:rPr lang="de-DE" sz="1200" kern="1200" dirty="0" smtClean="0">
                <a:solidFill>
                  <a:schemeClr val="tx1"/>
                </a:solidFill>
                <a:latin typeface="+mn-lt"/>
                <a:ea typeface="+mn-ea"/>
                <a:cs typeface="+mn-cs"/>
              </a:rPr>
              <a:t> Slide Gallery</a:t>
            </a:r>
          </a:p>
          <a:p>
            <a:r>
              <a:rPr lang="de-DE" sz="1200" kern="1200" dirty="0" smtClean="0">
                <a:solidFill>
                  <a:schemeClr val="tx1"/>
                </a:solidFill>
                <a:latin typeface="+mn-lt"/>
                <a:ea typeface="+mn-ea"/>
                <a:cs typeface="+mn-cs"/>
              </a:rPr>
              <a:t>Source Data </a:t>
            </a:r>
            <a:r>
              <a:rPr lang="de-DE" sz="1200" kern="1200" dirty="0" err="1" smtClean="0">
                <a:solidFill>
                  <a:schemeClr val="tx1"/>
                </a:solidFill>
                <a:latin typeface="+mn-lt"/>
                <a:ea typeface="+mn-ea"/>
                <a:cs typeface="+mn-cs"/>
              </a:rPr>
              <a:t>from</a:t>
            </a:r>
            <a:r>
              <a:rPr lang="de-DE" sz="1200" kern="1200" dirty="0" smtClean="0">
                <a:solidFill>
                  <a:schemeClr val="tx1"/>
                </a:solidFill>
                <a:latin typeface="+mn-lt"/>
                <a:ea typeface="+mn-ea"/>
                <a:cs typeface="+mn-cs"/>
              </a:rPr>
              <a:t>: University </a:t>
            </a:r>
            <a:r>
              <a:rPr lang="de-DE" sz="1200" kern="1200" dirty="0" err="1" smtClean="0">
                <a:solidFill>
                  <a:schemeClr val="tx1"/>
                </a:solidFill>
                <a:latin typeface="+mn-lt"/>
                <a:ea typeface="+mn-ea"/>
                <a:cs typeface="+mn-cs"/>
              </a:rPr>
              <a:t>of</a:t>
            </a:r>
            <a:r>
              <a:rPr lang="de-DE" sz="1200" kern="1200" dirty="0" smtClean="0">
                <a:solidFill>
                  <a:schemeClr val="tx1"/>
                </a:solidFill>
                <a:latin typeface="+mn-lt"/>
                <a:ea typeface="+mn-ea"/>
                <a:cs typeface="+mn-cs"/>
              </a:rPr>
              <a:t> </a:t>
            </a:r>
            <a:r>
              <a:rPr lang="de-DE" sz="1200" kern="1200" dirty="0" err="1" smtClean="0">
                <a:solidFill>
                  <a:schemeClr val="tx1"/>
                </a:solidFill>
                <a:latin typeface="+mn-lt"/>
                <a:ea typeface="+mn-ea"/>
                <a:cs typeface="+mn-cs"/>
              </a:rPr>
              <a:t>California</a:t>
            </a:r>
            <a:r>
              <a:rPr lang="de-DE" sz="1200" kern="1200" dirty="0" smtClean="0">
                <a:solidFill>
                  <a:schemeClr val="tx1"/>
                </a:solidFill>
                <a:latin typeface="+mn-lt"/>
                <a:ea typeface="+mn-ea"/>
                <a:cs typeface="+mn-cs"/>
              </a:rPr>
              <a:t>, San Diego</a:t>
            </a:r>
          </a:p>
          <a:p>
            <a:r>
              <a:rPr lang="de-DE" sz="1200" kern="1200" dirty="0" err="1" smtClean="0">
                <a:solidFill>
                  <a:schemeClr val="tx1"/>
                </a:solidFill>
                <a:latin typeface="+mn-lt"/>
                <a:ea typeface="+mn-ea"/>
                <a:cs typeface="+mn-cs"/>
              </a:rPr>
              <a:t>Rights</a:t>
            </a:r>
            <a:r>
              <a:rPr lang="de-DE" sz="1200" kern="1200" dirty="0" smtClean="0">
                <a:solidFill>
                  <a:schemeClr val="tx1"/>
                </a:solidFill>
                <a:latin typeface="+mn-lt"/>
                <a:ea typeface="+mn-ea"/>
                <a:cs typeface="+mn-cs"/>
              </a:rPr>
              <a:t> ? 2007 </a:t>
            </a:r>
            <a:r>
              <a:rPr lang="de-DE" sz="1200" kern="1200" dirty="0" err="1" smtClean="0">
                <a:solidFill>
                  <a:schemeClr val="tx1"/>
                </a:solidFill>
                <a:latin typeface="+mn-lt"/>
                <a:ea typeface="+mn-ea"/>
                <a:cs typeface="+mn-cs"/>
              </a:rPr>
              <a:t>Artists</a:t>
            </a:r>
            <a:r>
              <a:rPr lang="de-DE" sz="1200" kern="1200" dirty="0" smtClean="0">
                <a:solidFill>
                  <a:schemeClr val="tx1"/>
                </a:solidFill>
                <a:latin typeface="+mn-lt"/>
                <a:ea typeface="+mn-ea"/>
                <a:cs typeface="+mn-cs"/>
              </a:rPr>
              <a:t> </a:t>
            </a:r>
            <a:r>
              <a:rPr lang="de-DE" sz="1200" kern="1200" dirty="0" err="1" smtClean="0">
                <a:solidFill>
                  <a:schemeClr val="tx1"/>
                </a:solidFill>
                <a:latin typeface="+mn-lt"/>
                <a:ea typeface="+mn-ea"/>
                <a:cs typeface="+mn-cs"/>
              </a:rPr>
              <a:t>Rights</a:t>
            </a:r>
            <a:r>
              <a:rPr lang="de-DE" sz="1200" kern="1200" dirty="0" smtClean="0">
                <a:solidFill>
                  <a:schemeClr val="tx1"/>
                </a:solidFill>
                <a:latin typeface="+mn-lt"/>
                <a:ea typeface="+mn-ea"/>
                <a:cs typeface="+mn-cs"/>
              </a:rPr>
              <a:t> Society (ARS), New York / ADAGP, Paris</a:t>
            </a:r>
          </a:p>
          <a:p>
            <a:r>
              <a:rPr lang="de-DE" sz="1200" kern="1200" dirty="0" smtClean="0">
                <a:solidFill>
                  <a:schemeClr val="tx1"/>
                </a:solidFill>
                <a:latin typeface="+mn-lt"/>
                <a:ea typeface="+mn-ea"/>
                <a:cs typeface="+mn-cs"/>
              </a:rPr>
              <a:t>Download Size 400,400</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Creator: Henri Matisse, 1869-1954
Title: Seated Riffian (Le rifain assis)
Date: between November and December 1912
Material: Oil on canvas
Measurements: 78 7/8 x 63 1/4 in. (200.3 x 160.7 cm)
Repository: Barnes Foundation
Accession Number: BF264
Collection: Barnes Foundation
Collection: http://www.barnesfoundation.org/
ID Number: 6969
Rights: Image © 2010 The Barnes Foundation. All Rights Reserved.
Rights: Contact information: Visual Resources Manager, The Barnes Foundation, 300 N. Latch's Lane, Merion, PA 19066; Phone: 610-667-0290 x1044; Fax: 610-664-4026; Email: rights@barnesfoundation.org
Rights: Please note that if this image is under copyright, you may need to contact one or more copyright owners for any use that is not permitted under the ARTstor Terms and Conditions of Use or not otherwise permitted by law. While ARTstor tries to update contact information, it cannot guarantee that such information is always accurate. Determining whether those permissions are necessary, and obtaining such permissions, is your sole responsibility.</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Creator: Picasso, Pablo, 1881-1973
Creator: 
Title: Photo: Picasso in his studio in in the Bateau-Lavoir, Paris
Date: 1908
Subject: Picasso, Pablo, 1881-1973
Subject: Artists&amp;apos; studios
Subject: Painting--Spain--20th C. A.D
Subject: Portraits--Artists
Collection: ARTstor Slide Gallery
Source: Data from: University of California, San Diego
Rights: © Succession Picasso</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4210" name="Rectangle 8"/>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cs typeface="ＭＳ Ｐゴシック"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9pPr>
          </a:lstStyle>
          <a:p>
            <a:pPr eaLnBrk="1"/>
            <a:fld id="{7FD841A8-F012-374B-9E03-DAE7350011BE}" type="slidenum">
              <a:rPr lang="en-US" sz="1400">
                <a:solidFill>
                  <a:srgbClr val="000000"/>
                </a:solidFill>
                <a:latin typeface="Times New Roman" charset="0"/>
              </a:rPr>
              <a:pPr eaLnBrk="1"/>
              <a:t>17</a:t>
            </a:fld>
            <a:endParaRPr lang="en-US" sz="1400">
              <a:solidFill>
                <a:srgbClr val="000000"/>
              </a:solidFill>
              <a:latin typeface="Times New Roman" charset="0"/>
            </a:endParaRPr>
          </a:p>
        </p:txBody>
      </p:sp>
      <p:sp>
        <p:nvSpPr>
          <p:cNvPr id="94211" name="Text Box 1"/>
          <p:cNvSpPr txBox="1">
            <a:spLocks noChangeArrowheads="1"/>
          </p:cNvSpPr>
          <p:nvPr/>
        </p:nvSpPr>
        <p:spPr bwMode="auto">
          <a:xfrm>
            <a:off x="4398963" y="9555163"/>
            <a:ext cx="3370262"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cs typeface="ＭＳ Ｐゴシック"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9pPr>
          </a:lstStyle>
          <a:p>
            <a:pPr algn="r" eaLnBrk="1">
              <a:buClrTx/>
              <a:buFontTx/>
              <a:buNone/>
            </a:pPr>
            <a:fld id="{B613536B-BADA-1A42-A2A0-EF500E84ABBF}" type="slidenum">
              <a:rPr lang="en-US" sz="1400">
                <a:solidFill>
                  <a:srgbClr val="000000"/>
                </a:solidFill>
                <a:latin typeface="Times New Roman" charset="0"/>
              </a:rPr>
              <a:pPr algn="r" eaLnBrk="1">
                <a:buClrTx/>
                <a:buFontTx/>
                <a:buNone/>
              </a:pPr>
              <a:t>17</a:t>
            </a:fld>
            <a:endParaRPr lang="en-US" sz="1400">
              <a:solidFill>
                <a:srgbClr val="000000"/>
              </a:solidFill>
              <a:latin typeface="Times New Roman" charset="0"/>
            </a:endParaRPr>
          </a:p>
        </p:txBody>
      </p:sp>
      <p:sp>
        <p:nvSpPr>
          <p:cNvPr id="94212" name="Text Box 2"/>
          <p:cNvSpPr>
            <a:spLocks noGrp="1" noRot="1" noChangeAspect="1" noChangeArrowheads="1"/>
          </p:cNvSpPr>
          <p:nvPr>
            <p:ph type="sldImg"/>
          </p:nvPr>
        </p:nvSpPr>
        <p:spPr>
          <a:xfrm>
            <a:off x="1371600" y="763588"/>
            <a:ext cx="5029200" cy="3771900"/>
          </a:xfrm>
          <a:solidFill>
            <a:srgbClr val="FFFFFF"/>
          </a:solidFill>
          <a:ln>
            <a:solidFill>
              <a:srgbClr val="000000"/>
            </a:solidFill>
            <a:miter lim="800000"/>
            <a:headEnd/>
            <a:tailEnd/>
          </a:ln>
        </p:spPr>
      </p:sp>
      <p:sp>
        <p:nvSpPr>
          <p:cNvPr id="94213" name="Text Box 3"/>
          <p:cNvSpPr>
            <a:spLocks noGrp="1" noChangeArrowheads="1"/>
          </p:cNvSpPr>
          <p:nvPr>
            <p:ph type="body" idx="1"/>
          </p:nvPr>
        </p:nvSpPr>
        <p:spPr>
          <a:xfrm>
            <a:off x="777875" y="4776788"/>
            <a:ext cx="6218238" cy="452596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5000" rIns="90000" bIns="45000"/>
          <a:lstStyle/>
          <a:p>
            <a:pPr eaLnBrk="1" hangingPunct="1">
              <a:spcBef>
                <a:spcPct val="0"/>
              </a:spcBef>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2000" dirty="0" smtClean="0">
                <a:latin typeface="Verdana" charset="0"/>
                <a:cs typeface="ＭＳ Ｐゴシック" charset="0"/>
              </a:rPr>
              <a:t>Not from </a:t>
            </a:r>
            <a:r>
              <a:rPr lang="en-US" sz="2000" dirty="0" err="1" smtClean="0">
                <a:latin typeface="Verdana" charset="0"/>
                <a:cs typeface="ＭＳ Ｐゴシック" charset="0"/>
              </a:rPr>
              <a:t>ArtStor</a:t>
            </a:r>
            <a:r>
              <a:rPr lang="en-US" sz="2000" dirty="0" smtClean="0">
                <a:latin typeface="Verdana" charset="0"/>
                <a:cs typeface="ＭＳ Ｐゴシック" charset="0"/>
              </a:rPr>
              <a:t>: further</a:t>
            </a:r>
            <a:r>
              <a:rPr lang="en-US" sz="2000" baseline="0" dirty="0" smtClean="0">
                <a:latin typeface="Verdana" charset="0"/>
                <a:cs typeface="ＭＳ Ｐゴシック" charset="0"/>
              </a:rPr>
              <a:t> information: </a:t>
            </a:r>
            <a:endParaRPr lang="en-US" sz="2000" dirty="0" smtClean="0">
              <a:latin typeface="Verdana" charset="0"/>
              <a:cs typeface="ＭＳ Ｐゴシック" charset="0"/>
            </a:endParaRPr>
          </a:p>
          <a:p>
            <a:pPr eaLnBrk="1" hangingPunct="1">
              <a:spcBef>
                <a:spcPct val="0"/>
              </a:spcBef>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2000" dirty="0" smtClean="0">
                <a:latin typeface="Verdana" charset="0"/>
                <a:cs typeface="ＭＳ Ｐゴシック" charset="0"/>
              </a:rPr>
              <a:t>Pablo </a:t>
            </a:r>
            <a:r>
              <a:rPr lang="en-US" sz="2000" dirty="0">
                <a:latin typeface="Verdana" charset="0"/>
                <a:cs typeface="ＭＳ Ｐゴシック" charset="0"/>
              </a:rPr>
              <a:t>Picasso. </a:t>
            </a:r>
            <a:r>
              <a:rPr lang="en-US" sz="2000" i="1" dirty="0">
                <a:latin typeface="Verdana" charset="0"/>
                <a:cs typeface="ＭＳ Ｐゴシック" charset="0"/>
              </a:rPr>
              <a:t>Les Demoiselles d'Avignon</a:t>
            </a:r>
            <a:r>
              <a:rPr lang="en-US" sz="2000" dirty="0">
                <a:latin typeface="Verdana" charset="0"/>
                <a:cs typeface="ＭＳ Ｐゴシック" charset="0"/>
              </a:rPr>
              <a:t>. 1907.</a:t>
            </a:r>
            <a:br>
              <a:rPr lang="en-US" sz="2000" dirty="0">
                <a:latin typeface="Verdana" charset="0"/>
                <a:cs typeface="ＭＳ Ｐゴシック" charset="0"/>
              </a:rPr>
            </a:br>
            <a:r>
              <a:rPr lang="en-US" sz="2000" dirty="0">
                <a:latin typeface="Verdana" charset="0"/>
                <a:cs typeface="ＭＳ Ｐゴシック" charset="0"/>
              </a:rPr>
              <a:t>Oil on canvas. 8' x 7' 8" (2.43 x 2.33 m).</a:t>
            </a:r>
            <a:br>
              <a:rPr lang="en-US" sz="2000" dirty="0">
                <a:latin typeface="Verdana" charset="0"/>
                <a:cs typeface="ＭＳ Ｐゴシック" charset="0"/>
              </a:rPr>
            </a:br>
            <a:r>
              <a:rPr lang="en-US" sz="2000" dirty="0">
                <a:latin typeface="Verdana" charset="0"/>
                <a:cs typeface="ＭＳ Ｐゴシック" charset="0"/>
              </a:rPr>
              <a:t>The Museum of Modern Art, New York. Acquired through the Lillie P. Bliss Bequest. (333.1939). © 2011 Estate of Pablo Picasso / Artists Rights Society (ARS), New York. [Fig. 19-07]</a:t>
            </a:r>
          </a:p>
        </p:txBody>
      </p:sp>
      <p:sp>
        <p:nvSpPr>
          <p:cNvPr id="94214" name="Text Box 4"/>
          <p:cNvSpPr txBox="1">
            <a:spLocks noChangeArrowheads="1"/>
          </p:cNvSpPr>
          <p:nvPr/>
        </p:nvSpPr>
        <p:spPr bwMode="auto">
          <a:xfrm>
            <a:off x="0" y="0"/>
            <a:ext cx="1588"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500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cs typeface="ＭＳ Ｐゴシック"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9pPr>
          </a:lstStyle>
          <a:p>
            <a:pPr eaLnBrk="1" hangingPunct="1">
              <a:lnSpc>
                <a:spcPct val="100000"/>
              </a:lnSpc>
              <a:buClrTx/>
              <a:buFontTx/>
              <a:buNone/>
            </a:pPr>
            <a:fld id="{72AD72C6-8085-B644-A37E-FE8D5071EB84}" type="slidenum">
              <a:rPr lang="en-US" sz="1800">
                <a:solidFill>
                  <a:srgbClr val="FFFFFF"/>
                </a:solidFill>
                <a:latin typeface="Calibri" charset="0"/>
              </a:rPr>
              <a:pPr eaLnBrk="1" hangingPunct="1">
                <a:lnSpc>
                  <a:spcPct val="100000"/>
                </a:lnSpc>
                <a:buClrTx/>
                <a:buFontTx/>
                <a:buNone/>
              </a:pPr>
              <a:t>17</a:t>
            </a:fld>
            <a:endParaRPr lang="en-US" sz="1800">
              <a:solidFill>
                <a:srgbClr val="FFFFFF"/>
              </a:solidFill>
              <a:latin typeface="Calibri"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Creator: Henri Cartier-Bresson
Title: EUROPE. 1961. France. Paris. 18th arrondissement. Rue Pigalle. The French poet André BRETON's home.
Date: 1961
Subject: PARIS
Subject: France
Collection: Magnum Photos
ID Number: PAR88989.jpg
Source: Image and original data provided by Magnum Photos
Source: http://www.magnumphotos.com/
Rights: ©Henri Cartier-Bresson / Magnum Photos
Rights: Contact information: Mark Lubell, Bureau Chief, Magnum Photos, 151 West 25th Street, New York, New York 10001-7204
Rights: Please note that if this image is under copyright, you may need to contact one or more copyright owners for any use that is not permitted under the ARTstor Terms and Conditions of Use or not otherwise permitted by law. While ARTstor tries to update contact information, it cannot guarantee that such information is always accurate. Determining whether those permissions are necessary, and obtaining such permissions, is your sole responsibility.</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Creator: Gottlieb, Adolph, 1903-1974
Title: Alkahest of Paracelsus
Date: 1945
Material: oil on canvas
Measurements: 60x44'
Subject: Painting--United States--20th C. A.D
Collection: ARTstor Slide Gallery
Source: Data from: University of California, San Diego
Rights: Art (c) Adolph and Esther Gottlieb Foundation / Licensed by VAGA, New York, NY.  
Rights: This work of art is protected by copyright and/or related rights and may not be reproduced in any manner, except as permitted under the ARTstor Digital Library Terms and Conditions of Use, without the prior express written authorization of VAGA, 350 Fifth Avenue, Suite 2820, New York, NY 10118.  Tel.: 212-736-6666, fax:  212-736-6767, email:  info@vagarights.com.</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original text information: Gottfried Semper, </a:t>
            </a:r>
            <a:r>
              <a:rPr lang="en-US" sz="1200" i="1" kern="1200" dirty="0" smtClean="0">
                <a:solidFill>
                  <a:schemeClr val="tx1"/>
                </a:solidFill>
                <a:effectLst/>
                <a:latin typeface="+mn-lt"/>
                <a:ea typeface="+mn-ea"/>
                <a:cs typeface="+mn-cs"/>
              </a:rPr>
              <a:t>Der </a:t>
            </a:r>
            <a:r>
              <a:rPr lang="en-US" sz="1200" i="1" kern="1200" dirty="0" err="1" smtClean="0">
                <a:solidFill>
                  <a:schemeClr val="tx1"/>
                </a:solidFill>
                <a:effectLst/>
                <a:latin typeface="+mn-lt"/>
                <a:ea typeface="+mn-ea"/>
                <a:cs typeface="+mn-cs"/>
              </a:rPr>
              <a:t>Stil</a:t>
            </a:r>
            <a:r>
              <a:rPr lang="en-US" sz="1200" i="1" kern="1200" dirty="0" smtClean="0">
                <a:solidFill>
                  <a:schemeClr val="tx1"/>
                </a:solidFill>
                <a:effectLst/>
                <a:latin typeface="+mn-lt"/>
                <a:ea typeface="+mn-ea"/>
                <a:cs typeface="+mn-cs"/>
              </a:rPr>
              <a:t> in den </a:t>
            </a:r>
            <a:r>
              <a:rPr lang="en-US" sz="1200" i="1" kern="1200" dirty="0" err="1" smtClean="0">
                <a:solidFill>
                  <a:schemeClr val="tx1"/>
                </a:solidFill>
                <a:effectLst/>
                <a:latin typeface="+mn-lt"/>
                <a:ea typeface="+mn-ea"/>
                <a:cs typeface="+mn-cs"/>
              </a:rPr>
              <a:t>technischen</a:t>
            </a:r>
            <a:r>
              <a:rPr lang="en-US" sz="1200" i="1" kern="1200" dirty="0" smtClean="0">
                <a:solidFill>
                  <a:schemeClr val="tx1"/>
                </a:solidFill>
                <a:effectLst/>
                <a:latin typeface="+mn-lt"/>
                <a:ea typeface="+mn-ea"/>
                <a:cs typeface="+mn-cs"/>
              </a:rPr>
              <a:t> und </a:t>
            </a:r>
            <a:r>
              <a:rPr lang="en-US" sz="1200" i="1" kern="1200" dirty="0" err="1" smtClean="0">
                <a:solidFill>
                  <a:schemeClr val="tx1"/>
                </a:solidFill>
                <a:effectLst/>
                <a:latin typeface="+mn-lt"/>
                <a:ea typeface="+mn-ea"/>
                <a:cs typeface="+mn-cs"/>
              </a:rPr>
              <a:t>tektonischen</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Künsten</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oder</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Praktische</a:t>
            </a:r>
            <a:r>
              <a:rPr lang="en-US" sz="1200" i="1" kern="1200" dirty="0" smtClean="0">
                <a:solidFill>
                  <a:schemeClr val="tx1"/>
                </a:solidFill>
                <a:effectLst/>
                <a:latin typeface="+mn-lt"/>
                <a:ea typeface="+mn-ea"/>
                <a:cs typeface="+mn-cs"/>
              </a:rPr>
              <a:t> Aesthetik : </a:t>
            </a:r>
            <a:r>
              <a:rPr lang="en-US" sz="1200" i="1" kern="1200" dirty="0" err="1" smtClean="0">
                <a:solidFill>
                  <a:schemeClr val="tx1"/>
                </a:solidFill>
                <a:effectLst/>
                <a:latin typeface="+mn-lt"/>
                <a:ea typeface="+mn-ea"/>
                <a:cs typeface="+mn-cs"/>
              </a:rPr>
              <a:t>ein</a:t>
            </a:r>
            <a:r>
              <a:rPr lang="en-US" sz="1200" i="1" kern="1200" dirty="0" smtClean="0">
                <a:solidFill>
                  <a:schemeClr val="tx1"/>
                </a:solidFill>
                <a:effectLst/>
                <a:latin typeface="+mn-lt"/>
                <a:ea typeface="+mn-ea"/>
                <a:cs typeface="+mn-cs"/>
              </a:rPr>
              <a:t> Handbuch für </a:t>
            </a:r>
            <a:r>
              <a:rPr lang="en-US" sz="1200" i="1" kern="1200" dirty="0" err="1" smtClean="0">
                <a:solidFill>
                  <a:schemeClr val="tx1"/>
                </a:solidFill>
                <a:effectLst/>
                <a:latin typeface="+mn-lt"/>
                <a:ea typeface="+mn-ea"/>
                <a:cs typeface="+mn-cs"/>
              </a:rPr>
              <a:t>Techniker</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Künstler</a:t>
            </a:r>
            <a:r>
              <a:rPr lang="en-US" sz="1200" i="1" kern="1200" dirty="0" smtClean="0">
                <a:solidFill>
                  <a:schemeClr val="tx1"/>
                </a:solidFill>
                <a:effectLst/>
                <a:latin typeface="+mn-lt"/>
                <a:ea typeface="+mn-ea"/>
                <a:cs typeface="+mn-cs"/>
              </a:rPr>
              <a:t> und </a:t>
            </a:r>
            <a:r>
              <a:rPr lang="en-US" sz="1200" i="1" kern="1200" dirty="0" err="1" smtClean="0">
                <a:solidFill>
                  <a:schemeClr val="tx1"/>
                </a:solidFill>
                <a:effectLst/>
                <a:latin typeface="+mn-lt"/>
                <a:ea typeface="+mn-ea"/>
                <a:cs typeface="+mn-cs"/>
              </a:rPr>
              <a:t>Kunstfreunde</a:t>
            </a:r>
            <a:r>
              <a:rPr lang="en-US" sz="1200" i="1" kern="1200" dirty="0" smtClean="0">
                <a:solidFill>
                  <a:schemeClr val="tx1"/>
                </a:solidFill>
                <a:effectLst/>
                <a:latin typeface="+mn-lt"/>
                <a:ea typeface="+mn-ea"/>
                <a:cs typeface="+mn-cs"/>
              </a:rPr>
              <a:t> von Gottfried Semper.</a:t>
            </a:r>
            <a:r>
              <a:rPr lang="en-US" sz="1200" kern="1200" dirty="0" smtClean="0">
                <a:solidFill>
                  <a:schemeClr val="tx1"/>
                </a:solidFill>
                <a:effectLst/>
                <a:latin typeface="+mn-lt"/>
                <a:ea typeface="+mn-ea"/>
                <a:cs typeface="+mn-cs"/>
              </a:rPr>
              <a:t> 2 vols. Frankfurt am Main: Verlag für Kunst &amp; Wissenschaft, 1860; Munich: F. </a:t>
            </a:r>
            <a:r>
              <a:rPr lang="en-US" sz="1200" kern="1200" dirty="0" err="1" smtClean="0">
                <a:solidFill>
                  <a:schemeClr val="tx1"/>
                </a:solidFill>
                <a:effectLst/>
                <a:latin typeface="+mn-lt"/>
                <a:ea typeface="+mn-ea"/>
                <a:cs typeface="+mn-cs"/>
              </a:rPr>
              <a:t>Bruckmann</a:t>
            </a:r>
            <a:r>
              <a:rPr lang="en-US" sz="1200" kern="1200" dirty="0" smtClean="0">
                <a:solidFill>
                  <a:schemeClr val="tx1"/>
                </a:solidFill>
                <a:effectLst/>
                <a:latin typeface="+mn-lt"/>
                <a:ea typeface="+mn-ea"/>
                <a:cs typeface="+mn-cs"/>
              </a:rPr>
              <a:t>, 1863, Plate 11.</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my image source: National Gallery of Art Library, Washington, D.C. Their copy: Gottfried Semper, </a:t>
            </a:r>
            <a:r>
              <a:rPr lang="en-US" sz="1200" i="1" kern="1200" dirty="0" smtClean="0">
                <a:solidFill>
                  <a:schemeClr val="tx1"/>
                </a:solidFill>
                <a:effectLst/>
                <a:latin typeface="+mn-lt"/>
                <a:ea typeface="+mn-ea"/>
                <a:cs typeface="+mn-cs"/>
              </a:rPr>
              <a:t>Der </a:t>
            </a:r>
            <a:r>
              <a:rPr lang="en-US" sz="1200" i="1" kern="1200" dirty="0" err="1" smtClean="0">
                <a:solidFill>
                  <a:schemeClr val="tx1"/>
                </a:solidFill>
                <a:effectLst/>
                <a:latin typeface="+mn-lt"/>
                <a:ea typeface="+mn-ea"/>
                <a:cs typeface="+mn-cs"/>
              </a:rPr>
              <a:t>Stil</a:t>
            </a:r>
            <a:r>
              <a:rPr lang="en-US" sz="1200" i="1" kern="1200" dirty="0" smtClean="0">
                <a:solidFill>
                  <a:schemeClr val="tx1"/>
                </a:solidFill>
                <a:effectLst/>
                <a:latin typeface="+mn-lt"/>
                <a:ea typeface="+mn-ea"/>
                <a:cs typeface="+mn-cs"/>
              </a:rPr>
              <a:t> in den </a:t>
            </a:r>
            <a:r>
              <a:rPr lang="en-US" sz="1200" i="1" kern="1200" dirty="0" err="1" smtClean="0">
                <a:solidFill>
                  <a:schemeClr val="tx1"/>
                </a:solidFill>
                <a:effectLst/>
                <a:latin typeface="+mn-lt"/>
                <a:ea typeface="+mn-ea"/>
                <a:cs typeface="+mn-cs"/>
              </a:rPr>
              <a:t>technischen</a:t>
            </a:r>
            <a:r>
              <a:rPr lang="en-US" sz="1200" i="1" kern="1200" dirty="0" smtClean="0">
                <a:solidFill>
                  <a:schemeClr val="tx1"/>
                </a:solidFill>
                <a:effectLst/>
                <a:latin typeface="+mn-lt"/>
                <a:ea typeface="+mn-ea"/>
                <a:cs typeface="+mn-cs"/>
              </a:rPr>
              <a:t> und </a:t>
            </a:r>
            <a:r>
              <a:rPr lang="en-US" sz="1200" i="1" kern="1200" dirty="0" err="1" smtClean="0">
                <a:solidFill>
                  <a:schemeClr val="tx1"/>
                </a:solidFill>
                <a:effectLst/>
                <a:latin typeface="+mn-lt"/>
                <a:ea typeface="+mn-ea"/>
                <a:cs typeface="+mn-cs"/>
              </a:rPr>
              <a:t>tektonischen</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Künsten</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oder</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Praktische</a:t>
            </a:r>
            <a:r>
              <a:rPr lang="en-US" sz="1200" i="1" kern="1200" dirty="0" smtClean="0">
                <a:solidFill>
                  <a:schemeClr val="tx1"/>
                </a:solidFill>
                <a:effectLst/>
                <a:latin typeface="+mn-lt"/>
                <a:ea typeface="+mn-ea"/>
                <a:cs typeface="+mn-cs"/>
              </a:rPr>
              <a:t> Aesthetik : </a:t>
            </a:r>
            <a:r>
              <a:rPr lang="en-US" sz="1200" i="1" kern="1200" dirty="0" err="1" smtClean="0">
                <a:solidFill>
                  <a:schemeClr val="tx1"/>
                </a:solidFill>
                <a:effectLst/>
                <a:latin typeface="+mn-lt"/>
                <a:ea typeface="+mn-ea"/>
                <a:cs typeface="+mn-cs"/>
              </a:rPr>
              <a:t>ein</a:t>
            </a:r>
            <a:r>
              <a:rPr lang="en-US" sz="1200" i="1" kern="1200" dirty="0" smtClean="0">
                <a:solidFill>
                  <a:schemeClr val="tx1"/>
                </a:solidFill>
                <a:effectLst/>
                <a:latin typeface="+mn-lt"/>
                <a:ea typeface="+mn-ea"/>
                <a:cs typeface="+mn-cs"/>
              </a:rPr>
              <a:t> Handbuch für </a:t>
            </a:r>
            <a:r>
              <a:rPr lang="en-US" sz="1200" i="1" kern="1200" dirty="0" err="1" smtClean="0">
                <a:solidFill>
                  <a:schemeClr val="tx1"/>
                </a:solidFill>
                <a:effectLst/>
                <a:latin typeface="+mn-lt"/>
                <a:ea typeface="+mn-ea"/>
                <a:cs typeface="+mn-cs"/>
              </a:rPr>
              <a:t>Techniker</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Künstler</a:t>
            </a:r>
            <a:r>
              <a:rPr lang="en-US" sz="1200" i="1" kern="1200" dirty="0" smtClean="0">
                <a:solidFill>
                  <a:schemeClr val="tx1"/>
                </a:solidFill>
                <a:effectLst/>
                <a:latin typeface="+mn-lt"/>
                <a:ea typeface="+mn-ea"/>
                <a:cs typeface="+mn-cs"/>
              </a:rPr>
              <a:t> und </a:t>
            </a:r>
            <a:r>
              <a:rPr lang="en-US" sz="1200" i="1" kern="1200" dirty="0" err="1" smtClean="0">
                <a:solidFill>
                  <a:schemeClr val="tx1"/>
                </a:solidFill>
                <a:effectLst/>
                <a:latin typeface="+mn-lt"/>
                <a:ea typeface="+mn-ea"/>
                <a:cs typeface="+mn-cs"/>
              </a:rPr>
              <a:t>Kunstfreunde</a:t>
            </a:r>
            <a:r>
              <a:rPr lang="en-US" sz="1200" i="1" kern="1200" dirty="0" smtClean="0">
                <a:solidFill>
                  <a:schemeClr val="tx1"/>
                </a:solidFill>
                <a:effectLst/>
                <a:latin typeface="+mn-lt"/>
                <a:ea typeface="+mn-ea"/>
                <a:cs typeface="+mn-cs"/>
              </a:rPr>
              <a:t> von Gottfried Semper</a:t>
            </a:r>
            <a:r>
              <a:rPr lang="en-US" sz="1200" kern="1200" dirty="0" smtClean="0">
                <a:solidFill>
                  <a:schemeClr val="tx1"/>
                </a:solidFill>
                <a:effectLst/>
                <a:latin typeface="+mn-lt"/>
                <a:ea typeface="+mn-ea"/>
                <a:cs typeface="+mn-cs"/>
              </a:rPr>
              <a:t>, 2 vols., Munich: </a:t>
            </a:r>
            <a:r>
              <a:rPr lang="en-US" sz="1200" kern="1200" dirty="0" err="1" smtClean="0">
                <a:solidFill>
                  <a:schemeClr val="tx1"/>
                </a:solidFill>
                <a:effectLst/>
                <a:latin typeface="+mn-lt"/>
                <a:ea typeface="+mn-ea"/>
                <a:cs typeface="+mn-cs"/>
              </a:rPr>
              <a:t>Druck</a:t>
            </a:r>
            <a:r>
              <a:rPr lang="en-US" sz="1200" kern="1200" dirty="0" smtClean="0">
                <a:solidFill>
                  <a:schemeClr val="tx1"/>
                </a:solidFill>
                <a:effectLst/>
                <a:latin typeface="+mn-lt"/>
                <a:ea typeface="+mn-ea"/>
                <a:cs typeface="+mn-cs"/>
              </a:rPr>
              <a:t> v. </a:t>
            </a:r>
            <a:r>
              <a:rPr lang="en-US" sz="1200" kern="1200" dirty="0" err="1" smtClean="0">
                <a:solidFill>
                  <a:schemeClr val="tx1"/>
                </a:solidFill>
                <a:effectLst/>
                <a:latin typeface="+mn-lt"/>
                <a:ea typeface="+mn-ea"/>
                <a:cs typeface="+mn-cs"/>
              </a:rPr>
              <a:t>Gebrüder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Obpacher</a:t>
            </a:r>
            <a:r>
              <a:rPr lang="en-US" sz="1200" kern="1200" dirty="0" smtClean="0">
                <a:solidFill>
                  <a:schemeClr val="tx1"/>
                </a:solidFill>
                <a:effectLst/>
                <a:latin typeface="+mn-lt"/>
                <a:ea typeface="+mn-ea"/>
                <a:cs typeface="+mn-cs"/>
              </a:rPr>
              <a:t>, 18--, Plate 11. This is the item in their online catalog: </a:t>
            </a:r>
            <a:r>
              <a:rPr lang="en-US" sz="1200" kern="1200" dirty="0" smtClean="0">
                <a:solidFill>
                  <a:schemeClr val="tx1"/>
                </a:solidFill>
                <a:effectLst/>
                <a:latin typeface="+mn-lt"/>
                <a:ea typeface="+mn-ea"/>
                <a:cs typeface="+mn-cs"/>
                <a:hlinkClick r:id="rId3"/>
              </a:rPr>
              <a:t>https://library.nga.gov/mercury/holdingsInfo?searchId=11&amp;recPointer=1&amp;recCount=20</a:t>
            </a:r>
            <a:r>
              <a:rPr lang="en-US" sz="1200" kern="1200" dirty="0" smtClean="0">
                <a:solidFill>
                  <a:schemeClr val="tx1"/>
                </a:solidFill>
                <a:effectLst/>
                <a:latin typeface="+mn-lt"/>
                <a:ea typeface="+mn-ea"/>
                <a:cs typeface="+mn-cs"/>
              </a:rPr>
              <a:t>. You will see that the images are posted here online high quality.</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is probably not in copyright, but the NGA Library should be contacted about publication of this image: </a:t>
            </a:r>
            <a:r>
              <a:rPr lang="en-US" sz="1200" kern="1200" dirty="0" smtClean="0">
                <a:solidFill>
                  <a:schemeClr val="tx1"/>
                </a:solidFill>
                <a:effectLst/>
                <a:latin typeface="+mn-lt"/>
                <a:ea typeface="+mn-ea"/>
                <a:cs typeface="+mn-cs"/>
                <a:hlinkClick r:id="rId4"/>
              </a:rPr>
              <a:t>https://library.nga.gov/</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2</a:t>
            </a:fld>
            <a:endParaRPr lang="en-US"/>
          </a:p>
        </p:txBody>
      </p:sp>
    </p:spTree>
    <p:extLst>
      <p:ext uri="{BB962C8B-B14F-4D97-AF65-F5344CB8AC3E}">
        <p14:creationId xmlns:p14="http://schemas.microsoft.com/office/powerpoint/2010/main" val="3429345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original text source: Alois Riegl, </a:t>
            </a:r>
            <a:r>
              <a:rPr lang="en-US" sz="1200" i="1" kern="1200" dirty="0" err="1" smtClean="0">
                <a:solidFill>
                  <a:schemeClr val="tx1"/>
                </a:solidFill>
                <a:effectLst/>
                <a:latin typeface="+mn-lt"/>
                <a:ea typeface="+mn-ea"/>
                <a:cs typeface="+mn-cs"/>
              </a:rPr>
              <a:t>Stilfragen</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Grundlegungen</a:t>
            </a:r>
            <a:r>
              <a:rPr lang="en-US" sz="1200" i="1" kern="1200" dirty="0" smtClean="0">
                <a:solidFill>
                  <a:schemeClr val="tx1"/>
                </a:solidFill>
                <a:effectLst/>
                <a:latin typeface="+mn-lt"/>
                <a:ea typeface="+mn-ea"/>
                <a:cs typeface="+mn-cs"/>
              </a:rPr>
              <a:t> zu </a:t>
            </a:r>
            <a:r>
              <a:rPr lang="en-US" sz="1200" i="1" kern="1200" dirty="0" err="1" smtClean="0">
                <a:solidFill>
                  <a:schemeClr val="tx1"/>
                </a:solidFill>
                <a:effectLst/>
                <a:latin typeface="+mn-lt"/>
                <a:ea typeface="+mn-ea"/>
                <a:cs typeface="+mn-cs"/>
              </a:rPr>
              <a:t>einer</a:t>
            </a:r>
            <a:r>
              <a:rPr lang="en-US" sz="1200" i="1" kern="1200" dirty="0" smtClean="0">
                <a:solidFill>
                  <a:schemeClr val="tx1"/>
                </a:solidFill>
                <a:effectLst/>
                <a:latin typeface="+mn-lt"/>
                <a:ea typeface="+mn-ea"/>
                <a:cs typeface="+mn-cs"/>
              </a:rPr>
              <a:t> Geschichte der Ornamentik, Berlin: Georg Siemens</a:t>
            </a:r>
            <a:r>
              <a:rPr lang="en-US" sz="1200" kern="1200" dirty="0" smtClean="0">
                <a:solidFill>
                  <a:schemeClr val="tx1"/>
                </a:solidFill>
                <a:effectLst/>
                <a:latin typeface="+mn-lt"/>
                <a:ea typeface="+mn-ea"/>
                <a:cs typeface="+mn-cs"/>
              </a:rPr>
              <a:t>, 1893, Figs. 31 and 32, pg. 79.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my source for the image: </a:t>
            </a:r>
            <a:r>
              <a:rPr lang="en-US" sz="1200" kern="1200" dirty="0" smtClean="0">
                <a:solidFill>
                  <a:schemeClr val="tx1"/>
                </a:solidFill>
                <a:effectLst/>
                <a:latin typeface="+mn-lt"/>
                <a:ea typeface="+mn-ea"/>
                <a:cs typeface="+mn-cs"/>
                <a:hlinkClick r:id="rId3"/>
              </a:rPr>
              <a:t>https://archive.org/details/stilfragengrundl00rieguoft</a:t>
            </a:r>
            <a:r>
              <a:rPr lang="en-US" sz="1200" kern="1200" dirty="0" smtClean="0">
                <a:solidFill>
                  <a:schemeClr val="tx1"/>
                </a:solidFill>
                <a:effectLst/>
                <a:latin typeface="+mn-lt"/>
                <a:ea typeface="+mn-ea"/>
                <a:cs typeface="+mn-cs"/>
              </a:rPr>
              <a:t>. See library and copyright info. This text was scanned and uploaded by the University of Toronto Library, as it states on this page. </a:t>
            </a:r>
          </a:p>
          <a:p>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3</a:t>
            </a:fld>
            <a:endParaRPr lang="en-US"/>
          </a:p>
        </p:txBody>
      </p:sp>
    </p:spTree>
    <p:extLst>
      <p:ext uri="{BB962C8B-B14F-4D97-AF65-F5344CB8AC3E}">
        <p14:creationId xmlns:p14="http://schemas.microsoft.com/office/powerpoint/2010/main" val="917385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original text source: Wilhelm Worringer, </a:t>
            </a:r>
            <a:r>
              <a:rPr lang="en-US" sz="1200" i="1" kern="1200" dirty="0" err="1" smtClean="0">
                <a:solidFill>
                  <a:schemeClr val="tx1"/>
                </a:solidFill>
                <a:effectLst/>
                <a:latin typeface="+mn-lt"/>
                <a:ea typeface="+mn-ea"/>
                <a:cs typeface="+mn-cs"/>
              </a:rPr>
              <a:t>Formprobleme</a:t>
            </a:r>
            <a:r>
              <a:rPr lang="en-US" sz="1200" i="1" kern="1200" dirty="0" smtClean="0">
                <a:solidFill>
                  <a:schemeClr val="tx1"/>
                </a:solidFill>
                <a:effectLst/>
                <a:latin typeface="+mn-lt"/>
                <a:ea typeface="+mn-ea"/>
                <a:cs typeface="+mn-cs"/>
              </a:rPr>
              <a:t> der </a:t>
            </a:r>
            <a:r>
              <a:rPr lang="en-US" sz="1200" i="1" kern="1200" dirty="0" err="1" smtClean="0">
                <a:solidFill>
                  <a:schemeClr val="tx1"/>
                </a:solidFill>
                <a:effectLst/>
                <a:latin typeface="+mn-lt"/>
                <a:ea typeface="+mn-ea"/>
                <a:cs typeface="+mn-cs"/>
              </a:rPr>
              <a:t>Gotik</a:t>
            </a:r>
            <a:r>
              <a:rPr lang="en-US" sz="1200" kern="1200" dirty="0" smtClean="0">
                <a:solidFill>
                  <a:schemeClr val="tx1"/>
                </a:solidFill>
                <a:effectLst/>
                <a:latin typeface="+mn-lt"/>
                <a:ea typeface="+mn-ea"/>
                <a:cs typeface="+mn-cs"/>
              </a:rPr>
              <a:t>, Munich: R. Piper &amp; Co., 1912. 2nd edition. illustration between pages 4 and 5.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my image source : </a:t>
            </a:r>
            <a:r>
              <a:rPr lang="en-US" sz="1200" kern="1200" dirty="0" smtClean="0">
                <a:solidFill>
                  <a:schemeClr val="tx1"/>
                </a:solidFill>
                <a:effectLst/>
                <a:latin typeface="+mn-lt"/>
                <a:ea typeface="+mn-ea"/>
                <a:cs typeface="+mn-cs"/>
                <a:hlinkClick r:id="rId3"/>
              </a:rPr>
              <a:t>https://archive.org/details/formproblemederg00worruoft</a:t>
            </a:r>
            <a:r>
              <a:rPr lang="en-US" sz="1200" kern="1200" dirty="0" smtClean="0">
                <a:solidFill>
                  <a:schemeClr val="tx1"/>
                </a:solidFill>
                <a:effectLst/>
                <a:latin typeface="+mn-lt"/>
                <a:ea typeface="+mn-ea"/>
                <a:cs typeface="+mn-cs"/>
              </a:rPr>
              <a:t>. Here it says that the book is not in copyright. This text was scanned and uploaded by the University of Toronto Library, as it states on this page</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4</a:t>
            </a:fld>
            <a:endParaRPr lang="en-US"/>
          </a:p>
        </p:txBody>
      </p:sp>
    </p:spTree>
    <p:extLst>
      <p:ext uri="{BB962C8B-B14F-4D97-AF65-F5344CB8AC3E}">
        <p14:creationId xmlns:p14="http://schemas.microsoft.com/office/powerpoint/2010/main" val="2839236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my image source: scan from: Aby Warburg, </a:t>
            </a:r>
            <a:r>
              <a:rPr lang="en-US" sz="1200" i="1" kern="1200" dirty="0" smtClean="0">
                <a:solidFill>
                  <a:schemeClr val="tx1"/>
                </a:solidFill>
                <a:effectLst/>
                <a:latin typeface="+mn-lt"/>
                <a:ea typeface="+mn-ea"/>
                <a:cs typeface="+mn-cs"/>
              </a:rPr>
              <a:t>Images from the Region of the Pueblo Indians of North America</a:t>
            </a:r>
            <a:r>
              <a:rPr lang="en-US" sz="1200" kern="1200" dirty="0" smtClean="0">
                <a:solidFill>
                  <a:schemeClr val="tx1"/>
                </a:solidFill>
                <a:effectLst/>
                <a:latin typeface="+mn-lt"/>
                <a:ea typeface="+mn-ea"/>
                <a:cs typeface="+mn-cs"/>
              </a:rPr>
              <a:t>, trans. Michael P. Steinberg, Ithaca, NY: Cornell University Press,1995, Fig. 1, p. 3.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Warburg Archive at the Warburg Library can give permission to publish this or not. I have only seen images from this text used with permission of the Warburg Archive and Library. You can contact them here: </a:t>
            </a:r>
            <a:r>
              <a:rPr lang="en-US" sz="1200" kern="1200" dirty="0" smtClean="0">
                <a:solidFill>
                  <a:schemeClr val="tx1"/>
                </a:solidFill>
                <a:effectLst/>
                <a:latin typeface="+mn-lt"/>
                <a:ea typeface="+mn-ea"/>
                <a:cs typeface="+mn-cs"/>
                <a:hlinkClick r:id="rId3"/>
              </a:rPr>
              <a:t>http://warburg.sas.ac.uk/home/staff-contacts/archive/</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caption in Cornell U. book: Fig. 1. Serpent as lightning. Reproduction of an altar floor, kiva ornamentation."</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5</a:t>
            </a:fld>
            <a:endParaRPr lang="en-US"/>
          </a:p>
        </p:txBody>
      </p:sp>
    </p:spTree>
    <p:extLst>
      <p:ext uri="{BB962C8B-B14F-4D97-AF65-F5344CB8AC3E}">
        <p14:creationId xmlns:p14="http://schemas.microsoft.com/office/powerpoint/2010/main" val="17706772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my image source: scanned from: Franz Boas, </a:t>
            </a:r>
            <a:r>
              <a:rPr lang="en-US" sz="1200" i="1" kern="1200" dirty="0" smtClean="0">
                <a:solidFill>
                  <a:schemeClr val="tx1"/>
                </a:solidFill>
                <a:effectLst/>
                <a:latin typeface="+mn-lt"/>
                <a:ea typeface="+mn-ea"/>
                <a:cs typeface="+mn-cs"/>
              </a:rPr>
              <a:t>Primitive Art</a:t>
            </a:r>
            <a:r>
              <a:rPr lang="en-US" sz="1200" kern="1200" dirty="0" smtClean="0">
                <a:solidFill>
                  <a:schemeClr val="tx1"/>
                </a:solidFill>
                <a:effectLst/>
                <a:latin typeface="+mn-lt"/>
                <a:ea typeface="+mn-ea"/>
                <a:cs typeface="+mn-cs"/>
              </a:rPr>
              <a:t>, New York, Dover Publications, 1955, Plate I (after page 18). Reprint of 1927 edition by H. </a:t>
            </a:r>
            <a:r>
              <a:rPr lang="en-US" sz="1200" kern="1200" dirty="0" err="1" smtClean="0">
                <a:solidFill>
                  <a:schemeClr val="tx1"/>
                </a:solidFill>
                <a:effectLst/>
                <a:latin typeface="+mn-lt"/>
                <a:ea typeface="+mn-ea"/>
                <a:cs typeface="+mn-cs"/>
              </a:rPr>
              <a:t>Aschehoug</a:t>
            </a:r>
            <a:r>
              <a:rPr lang="en-US" sz="1200" kern="1200" dirty="0" smtClean="0">
                <a:solidFill>
                  <a:schemeClr val="tx1"/>
                </a:solidFill>
                <a:effectLst/>
                <a:latin typeface="+mn-lt"/>
                <a:ea typeface="+mn-ea"/>
                <a:cs typeface="+mn-cs"/>
              </a:rPr>
              <a:t> &amp; Co. Oslo.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is probably not under copyright. It is available online here: </a:t>
            </a:r>
            <a:r>
              <a:rPr lang="en-US" sz="1200" kern="1200" dirty="0" smtClean="0">
                <a:solidFill>
                  <a:schemeClr val="tx1"/>
                </a:solidFill>
                <a:effectLst/>
                <a:latin typeface="+mn-lt"/>
                <a:ea typeface="+mn-ea"/>
                <a:cs typeface="+mn-cs"/>
                <a:hlinkClick r:id="rId3"/>
              </a:rPr>
              <a:t>https://archive.org/details/primitiveart00boas_im4</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Caption under image in book: 'Maidu Baskets. 1–2 Butterfly design  3. Raccoon design 4. Rim: mountains; body: flying geese 5. Moth-miller.'</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6</a:t>
            </a:fld>
            <a:endParaRPr lang="en-US"/>
          </a:p>
        </p:txBody>
      </p:sp>
    </p:spTree>
    <p:extLst>
      <p:ext uri="{BB962C8B-B14F-4D97-AF65-F5344CB8AC3E}">
        <p14:creationId xmlns:p14="http://schemas.microsoft.com/office/powerpoint/2010/main" val="2065944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original text source: Roger Fry, "Children's Drawings," </a:t>
            </a:r>
            <a:r>
              <a:rPr lang="en-US" sz="1200" i="1" kern="1200" dirty="0" smtClean="0">
                <a:solidFill>
                  <a:schemeClr val="tx1"/>
                </a:solidFill>
                <a:effectLst/>
                <a:latin typeface="+mn-lt"/>
                <a:ea typeface="+mn-ea"/>
                <a:cs typeface="+mn-cs"/>
              </a:rPr>
              <a:t>Burlington Magazine</a:t>
            </a:r>
            <a:r>
              <a:rPr lang="en-US" sz="1200" kern="1200" dirty="0" smtClean="0">
                <a:solidFill>
                  <a:schemeClr val="tx1"/>
                </a:solidFill>
                <a:effectLst/>
                <a:latin typeface="+mn-lt"/>
                <a:ea typeface="+mn-ea"/>
                <a:cs typeface="+mn-cs"/>
              </a:rPr>
              <a:t> 30 (June 1917), p. 227.</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my image source: </a:t>
            </a:r>
            <a:r>
              <a:rPr lang="en-US" sz="1200" u="none" strike="noStrike" kern="1200" dirty="0" smtClean="0">
                <a:solidFill>
                  <a:schemeClr val="tx1"/>
                </a:solidFill>
                <a:effectLst/>
                <a:latin typeface="+mn-lt"/>
                <a:ea typeface="+mn-ea"/>
                <a:cs typeface="+mn-cs"/>
                <a:hlinkClick r:id="rId3"/>
              </a:rPr>
              <a:t>https://archive.org/details/burlingtonmagazi30londuoft</a:t>
            </a:r>
            <a:r>
              <a:rPr lang="en-US" sz="1200" kern="1200" dirty="0" smtClean="0">
                <a:solidFill>
                  <a:schemeClr val="tx1"/>
                </a:solidFill>
                <a:effectLst/>
                <a:latin typeface="+mn-lt"/>
                <a:ea typeface="+mn-ea"/>
                <a:cs typeface="+mn-cs"/>
              </a:rPr>
              <a:t>. This text was scanned and uploaded by the University of Toronto Library, as it states on this page.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is probably not under copyright, but I am not sure. It has been republished in the </a:t>
            </a:r>
            <a:r>
              <a:rPr lang="en-US" sz="1200" i="1" kern="1200" dirty="0" smtClean="0">
                <a:solidFill>
                  <a:schemeClr val="tx1"/>
                </a:solidFill>
                <a:effectLst/>
                <a:latin typeface="+mn-lt"/>
                <a:ea typeface="+mn-ea"/>
                <a:cs typeface="+mn-cs"/>
              </a:rPr>
              <a:t>Roger Fry Reader</a:t>
            </a:r>
            <a:r>
              <a:rPr lang="en-US" sz="1200" kern="1200" dirty="0" smtClean="0">
                <a:solidFill>
                  <a:schemeClr val="tx1"/>
                </a:solidFill>
                <a:effectLst/>
                <a:latin typeface="+mn-lt"/>
                <a:ea typeface="+mn-ea"/>
                <a:cs typeface="+mn-cs"/>
              </a:rPr>
              <a:t> and elsewhere.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caption under image in journal: '(D) "A Snake": By a Boy Aged 9'</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7</a:t>
            </a:fld>
            <a:endParaRPr lang="en-US"/>
          </a:p>
        </p:txBody>
      </p:sp>
    </p:spTree>
    <p:extLst>
      <p:ext uri="{BB962C8B-B14F-4D97-AF65-F5344CB8AC3E}">
        <p14:creationId xmlns:p14="http://schemas.microsoft.com/office/powerpoint/2010/main" val="36499740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Creator: Paul Gauguin
Title: Yellow Christ
Date: 1889
Material: oil on canvas
Measurements: 92 x 73 cm
Repository: Albright-Knox Art Gallery
Collection: Art, Archaeology and Architecture (Erich Lessing Culture and Fine Arts Archives)
ID Number: 40-12-06/ 9
Source: Image and original data provided by Erich Lessing Culture and Fine Arts Archives/ART RESOURCE, N.Y.
Source: http://www.artres.com/c/htm/Home.aspx
Source: http://www.artres.com/c/htm/TreePfLight.aspx?ID=LES
Rights: Photo Credit:  Erich Lessing/ART RESOURCE, N.Y.
Rights: Please note that if this image is under copyright, you may need to contact one or more copyright owners for any use that is not permitted under the ARTstor Terms and Conditions of Use or not otherwise permitted by law. While ARTstor tries to update contact information, it cannot guarantee that such information is always accurate. Determining whether those permissions are necessary, and obtaining such permissions, is your sole responsibility.</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Creator: Paul Gauguin
Creator: French, 1848-1903, European; French
Title: Where Do We Come From? What Are We? Where Are We Going?
Work Type: Paintings
Date: 1897
Material: Oil on canvas
Measurements: 139.1 x 374.6 cm (54 3/4 x 147 1/2 in.)
Description: Full View
Repository: Museum of Fine Arts, Boston
Repository: Boston, Massachusetts, USA
Repository: Tompkins Collection
Repository: 36.270
Repository: http://www.mfa.org/
Collection: Museum of Fine Arts, Boston, Collection
Collection: Formerly in The AMICO Library
ID Number: BMFA.36.270
Source: Data From: Museum of Fine Arts, Boston
Rights: This image was provided by Museum of Fine Arts, Boston. Contact information: Debra LaKind, Head of Rights &amp; Licensing, Museum of Fine Arts, Boston, 465 Huntington Avenue, Boston, MA 02115, (617) 369-4386 (ph), (617) 369-4340 (fax), dlakind@mfa.org.
Rights: Please note that if this image is under copyright, you may need to contact one or more copyright owners for any use that is not permitted under the ARTstor Terms and Conditions of Use or not otherwise permitted by law. While ARTstor tries to update contact information, it cannot guarantee that such information is always accurate. Determining whether those permissions are necessary, and obtaining such permissions, is your sole responsibility.</a:t>
            </a:r>
            <a:endParaRPr lang="en-US" dirty="0"/>
          </a:p>
        </p:txBody>
      </p:sp>
      <p:sp>
        <p:nvSpPr>
          <p:cNvPr id="4" name="Slide Number Placeholder 3"/>
          <p:cNvSpPr>
            <a:spLocks noGrp="1"/>
          </p:cNvSpPr>
          <p:nvPr>
            <p:ph type="sldNum" sz="quarter" idx="10"/>
          </p:nvPr>
        </p:nvSpPr>
        <p:spPr/>
        <p:txBody>
          <a:bodyPr/>
          <a:lstStyle/>
          <a:p>
            <a:fld id="{7505FC12-A49A-0A4D-8A2C-7D997AD59937}"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1C30168-0B50-6848-BDC9-C959A438C6C3}" type="datetimeFigureOut">
              <a:rPr lang="en-US" smtClean="0"/>
              <a:pPr/>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275641-18FD-DE49-912C-7036C1DB032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C30168-0B50-6848-BDC9-C959A438C6C3}" type="datetimeFigureOut">
              <a:rPr lang="en-US" smtClean="0"/>
              <a:pPr/>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275641-18FD-DE49-912C-7036C1DB032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C30168-0B50-6848-BDC9-C959A438C6C3}" type="datetimeFigureOut">
              <a:rPr lang="en-US" smtClean="0"/>
              <a:pPr/>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275641-18FD-DE49-912C-7036C1DB032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C30168-0B50-6848-BDC9-C959A438C6C3}" type="datetimeFigureOut">
              <a:rPr lang="en-US" smtClean="0"/>
              <a:pPr/>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275641-18FD-DE49-912C-7036C1DB032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C30168-0B50-6848-BDC9-C959A438C6C3}" type="datetimeFigureOut">
              <a:rPr lang="en-US" smtClean="0"/>
              <a:pPr/>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275641-18FD-DE49-912C-7036C1DB032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1C30168-0B50-6848-BDC9-C959A438C6C3}" type="datetimeFigureOut">
              <a:rPr lang="en-US" smtClean="0"/>
              <a:pPr/>
              <a:t>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275641-18FD-DE49-912C-7036C1DB032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1C30168-0B50-6848-BDC9-C959A438C6C3}" type="datetimeFigureOut">
              <a:rPr lang="en-US" smtClean="0"/>
              <a:pPr/>
              <a:t>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0275641-18FD-DE49-912C-7036C1DB032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1C30168-0B50-6848-BDC9-C959A438C6C3}" type="datetimeFigureOut">
              <a:rPr lang="en-US" smtClean="0"/>
              <a:pPr/>
              <a:t>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0275641-18FD-DE49-912C-7036C1DB032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C30168-0B50-6848-BDC9-C959A438C6C3}" type="datetimeFigureOut">
              <a:rPr lang="en-US" smtClean="0"/>
              <a:pPr/>
              <a:t>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0275641-18FD-DE49-912C-7036C1DB032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C30168-0B50-6848-BDC9-C959A438C6C3}" type="datetimeFigureOut">
              <a:rPr lang="en-US" smtClean="0"/>
              <a:pPr/>
              <a:t>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275641-18FD-DE49-912C-7036C1DB032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C30168-0B50-6848-BDC9-C959A438C6C3}" type="datetimeFigureOut">
              <a:rPr lang="en-US" smtClean="0"/>
              <a:pPr/>
              <a:t>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275641-18FD-DE49-912C-7036C1DB032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C30168-0B50-6848-BDC9-C959A438C6C3}" type="datetimeFigureOut">
              <a:rPr lang="en-US" smtClean="0"/>
              <a:pPr/>
              <a:t>4/20/16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275641-18FD-DE49-912C-7036C1DB0327}"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hyperlink" Target="http://www.artstor.org/library/secure/ViewImages?id=8CJGczI9NzldLS1WEDhzTnkrX3ktfVx4fSc=&amp;source=ppt" TargetMode="External"/><Relationship Id="rId4" Type="http://schemas.openxmlformats.org/officeDocument/2006/relationships/image" Target="../media/image10.jpe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www.artstor.org/library/secure/ViewImages?id=8CJGczI9NzldLS1WEDhzTnkrX3ktfVl4eSY=&amp;source=ppt" TargetMode="External"/><Relationship Id="rId4" Type="http://schemas.openxmlformats.org/officeDocument/2006/relationships/image" Target="../media/image11.jpe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www.artstor.org/library/secure/ViewImages?id=8CJGczI9NzldLS1WEDhzTnkrX3grf1ZxdS4=&amp;source=ppt" TargetMode="External"/><Relationship Id="rId4" Type="http://schemas.openxmlformats.org/officeDocument/2006/relationships/image" Target="../media/image12.jpe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www.artstor.org/library/secure/ViewImages?id=8CdFby8hMTU0IjZUej54RnkvWnohcA==&amp;source=ppt" TargetMode="External"/><Relationship Id="rId4" Type="http://schemas.openxmlformats.org/officeDocument/2006/relationships/image" Target="../media/image13.jpe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jpg"/></Relationships>
</file>

<file path=ppt/slides/_rels/slide15.xml.rels><?xml version="1.0" encoding="UTF-8" standalone="yes"?>
<Relationships xmlns="http://schemas.openxmlformats.org/package/2006/relationships"><Relationship Id="rId3" Type="http://schemas.openxmlformats.org/officeDocument/2006/relationships/hyperlink" Target="http://www.artstor.org/library/secure/ViewImages?id=8DJDZyktPC49NEA7eD94R30sV3Ap&amp;source=ppt" TargetMode="External"/><Relationship Id="rId4" Type="http://schemas.openxmlformats.org/officeDocument/2006/relationships/image" Target="../media/image15.jpe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hyperlink" Target="http://www.artstor.org/library/secure/ViewImages?id=8CJGczI9NzldLS1WEDhzTnkrX3kjdF18eSI=&amp;source=ppt" TargetMode="External"/><Relationship Id="rId4" Type="http://schemas.openxmlformats.org/officeDocument/2006/relationships/image" Target="../media/image16.jpe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7.jpeg"/></Relationships>
</file>

<file path=ppt/slides/_rels/slide18.xml.rels><?xml version="1.0" encoding="UTF-8" standalone="yes"?>
<Relationships xmlns="http://schemas.openxmlformats.org/package/2006/relationships"><Relationship Id="rId3" Type="http://schemas.openxmlformats.org/officeDocument/2006/relationships/hyperlink" Target="http://www.artstor.org/library/secure/ViewImages?id=8D1Mcjw9MjA9NEA7eD96QHsuXXwu&amp;source=ppt" TargetMode="External"/><Relationship Id="rId4" Type="http://schemas.openxmlformats.org/officeDocument/2006/relationships/image" Target="../media/image18.jpe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hyperlink" Target="http://www.artstor.org/library/secure/ViewImages?id=8CJGczI9NzldLS1WEDhzTnkrX3kidV93dSQ=&amp;source=ppt" TargetMode="External"/><Relationship Id="rId4" Type="http://schemas.openxmlformats.org/officeDocument/2006/relationships/image" Target="../media/image19.jpe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3" Type="http://schemas.openxmlformats.org/officeDocument/2006/relationships/hyperlink" Target="http://www.artstor.org/library/secure/ViewImages?id=/ThWdC8hIywtPygxFTx5TnQkVnoreQ==&amp;source=ppt" TargetMode="External"/><Relationship Id="rId4" Type="http://schemas.openxmlformats.org/officeDocument/2006/relationships/image" Target="../media/image8.jpe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www.artstor.org/library/secure/ViewImages?id=8D1Efjk2NzkvKzU7alN7R3IiWXktfA==&amp;source=ppt" TargetMode="External"/><Relationship Id="rId4" Type="http://schemas.openxmlformats.org/officeDocument/2006/relationships/image" Target="../media/image9.jpe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bwMode="auto">
          <a:xfrm>
            <a:off x="457647" y="6083350"/>
            <a:ext cx="8228707" cy="7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6" rIns="91430" bIns="45716" anchor="b"/>
          <a:lstStyle>
            <a:lvl1pPr defTabSz="1300163" eaLnBrk="0">
              <a:defRPr sz="3600">
                <a:solidFill>
                  <a:srgbClr val="FFFFFF"/>
                </a:solidFill>
                <a:latin typeface="Helvetica Light" charset="0"/>
                <a:ea typeface="ＭＳ Ｐゴシック" charset="0"/>
                <a:cs typeface="ＭＳ Ｐゴシック" charset="0"/>
                <a:sym typeface="Helvetica Light" charset="0"/>
              </a:defRPr>
            </a:lvl1pPr>
            <a:lvl2pPr marL="742950" indent="-285750" defTabSz="1300163" eaLnBrk="0">
              <a:defRPr sz="3600">
                <a:solidFill>
                  <a:srgbClr val="FFFFFF"/>
                </a:solidFill>
                <a:latin typeface="Helvetica Light" charset="0"/>
                <a:ea typeface="ＭＳ Ｐゴシック" charset="0"/>
                <a:sym typeface="Helvetica Light" charset="0"/>
              </a:defRPr>
            </a:lvl2pPr>
            <a:lvl3pPr marL="1143000" indent="-228600" defTabSz="1300163" eaLnBrk="0">
              <a:defRPr sz="3600">
                <a:solidFill>
                  <a:srgbClr val="FFFFFF"/>
                </a:solidFill>
                <a:latin typeface="Helvetica Light" charset="0"/>
                <a:ea typeface="ＭＳ Ｐゴシック" charset="0"/>
                <a:sym typeface="Helvetica Light" charset="0"/>
              </a:defRPr>
            </a:lvl3pPr>
            <a:lvl4pPr marL="1600200" indent="-228600" defTabSz="1300163" eaLnBrk="0">
              <a:defRPr sz="3600">
                <a:solidFill>
                  <a:srgbClr val="FFFFFF"/>
                </a:solidFill>
                <a:latin typeface="Helvetica Light" charset="0"/>
                <a:ea typeface="ＭＳ Ｐゴシック" charset="0"/>
                <a:sym typeface="Helvetica Light" charset="0"/>
              </a:defRPr>
            </a:lvl4pPr>
            <a:lvl5pPr marL="2057400" indent="-228600" defTabSz="1300163" eaLnBrk="0">
              <a:defRPr sz="3600">
                <a:solidFill>
                  <a:srgbClr val="FFFFFF"/>
                </a:solidFill>
                <a:latin typeface="Helvetica Light" charset="0"/>
                <a:ea typeface="ＭＳ Ｐゴシック" charset="0"/>
                <a:sym typeface="Helvetica Light" charset="0"/>
              </a:defRPr>
            </a:lvl5pPr>
            <a:lvl6pPr marL="25146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6pPr>
            <a:lvl7pPr marL="29718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7pPr>
            <a:lvl8pPr marL="34290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8pPr>
            <a:lvl9pPr marL="38862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9pPr>
          </a:lstStyle>
          <a:p>
            <a:pPr eaLnBrk="1" hangingPunct="1"/>
            <a:r>
              <a:rPr lang="en-US" sz="1300" b="1" dirty="0" smtClean="0">
                <a:solidFill>
                  <a:schemeClr val="tx1"/>
                </a:solidFill>
                <a:latin typeface="Arial" charset="0"/>
                <a:cs typeface="Arial" charset="0"/>
              </a:rPr>
              <a:t>Plate from Owen </a:t>
            </a:r>
            <a:r>
              <a:rPr lang="en-US" sz="1300" b="1" dirty="0">
                <a:solidFill>
                  <a:schemeClr val="tx1"/>
                </a:solidFill>
                <a:latin typeface="Arial" charset="0"/>
                <a:cs typeface="Arial" charset="0"/>
              </a:rPr>
              <a:t>Jones, The Grammar of Ornament, 1856</a:t>
            </a:r>
          </a:p>
        </p:txBody>
      </p:sp>
      <p:pic>
        <p:nvPicPr>
          <p:cNvPr id="2" name="Picture 1" descr="jones_grammarornament-plate1-savagetribes-no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5052" y="1"/>
            <a:ext cx="4013120" cy="6400800"/>
          </a:xfrm>
          <a:prstGeom prst="rect">
            <a:avLst/>
          </a:prstGeom>
        </p:spPr>
      </p:pic>
    </p:spTree>
    <p:extLst>
      <p:ext uri="{BB962C8B-B14F-4D97-AF65-F5344CB8AC3E}">
        <p14:creationId xmlns:p14="http://schemas.microsoft.com/office/powerpoint/2010/main" val="4019995440"/>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3165775f-2094-4e7e-a1c2-b456c2f0bf9c.jpg" descr="ARTstor Image">
            <a:hlinkClick r:id="rId3"/>
          </p:cNvPr>
          <p:cNvPicPr>
            <a:picLocks noChangeAspect="1"/>
          </p:cNvPicPr>
          <p:nvPr/>
        </p:nvPicPr>
        <p:blipFill>
          <a:blip r:embed="rId4"/>
          <a:stretch>
            <a:fillRect/>
          </a:stretch>
        </p:blipFill>
        <p:spPr>
          <a:xfrm>
            <a:off x="2727737" y="5264"/>
            <a:ext cx="4031868" cy="6319336"/>
          </a:xfrm>
          <a:prstGeom prst="rect">
            <a:avLst/>
          </a:prstGeom>
        </p:spPr>
      </p:pic>
      <p:sp>
        <p:nvSpPr>
          <p:cNvPr id="4" name="Rectangle 3"/>
          <p:cNvSpPr/>
          <p:nvPr/>
        </p:nvSpPr>
        <p:spPr>
          <a:xfrm>
            <a:off x="18906" y="6325816"/>
            <a:ext cx="9125093" cy="369332"/>
          </a:xfrm>
          <a:prstGeom prst="rect">
            <a:avLst/>
          </a:prstGeom>
        </p:spPr>
        <p:txBody>
          <a:bodyPr wrap="square">
            <a:spAutoFit/>
          </a:bodyPr>
          <a:lstStyle/>
          <a:p>
            <a:r>
              <a:rPr lang="en-US" dirty="0" smtClean="0"/>
              <a:t>Paula </a:t>
            </a:r>
            <a:r>
              <a:rPr lang="en-US" dirty="0" err="1"/>
              <a:t>Modersohn</a:t>
            </a:r>
            <a:r>
              <a:rPr lang="en-US" dirty="0"/>
              <a:t>-</a:t>
            </a:r>
            <a:r>
              <a:rPr lang="en-US" dirty="0" smtClean="0"/>
              <a:t>Becker, </a:t>
            </a:r>
            <a:r>
              <a:rPr lang="en-US" dirty="0"/>
              <a:t>Kneeling Mother </a:t>
            </a:r>
            <a:r>
              <a:rPr lang="en-US" dirty="0" smtClean="0"/>
              <a:t>with Child at her Breast, 1907  </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6f90dc19-37e8-466d-b348-56c616a12437.jpg" descr="ARTstor Image">
            <a:hlinkClick r:id="rId3"/>
          </p:cNvPr>
          <p:cNvPicPr>
            <a:picLocks noChangeAspect="1"/>
          </p:cNvPicPr>
          <p:nvPr/>
        </p:nvPicPr>
        <p:blipFill>
          <a:blip r:embed="rId4"/>
          <a:stretch>
            <a:fillRect/>
          </a:stretch>
        </p:blipFill>
        <p:spPr>
          <a:xfrm>
            <a:off x="0" y="58192"/>
            <a:ext cx="8991600" cy="6418808"/>
          </a:xfrm>
          <a:prstGeom prst="rect">
            <a:avLst/>
          </a:prstGeom>
        </p:spPr>
      </p:pic>
      <p:sp>
        <p:nvSpPr>
          <p:cNvPr id="4" name="Title 3"/>
          <p:cNvSpPr txBox="1">
            <a:spLocks/>
          </p:cNvSpPr>
          <p:nvPr/>
        </p:nvSpPr>
        <p:spPr>
          <a:xfrm>
            <a:off x="544513" y="6400800"/>
            <a:ext cx="8142287" cy="347663"/>
          </a:xfrm>
          <a:prstGeom prst="rect">
            <a:avLst/>
          </a:prstGeom>
        </p:spPr>
        <p:txBody>
          <a:bodyPr vert="horz" lIns="91440" tIns="45720" rIns="91440" bIns="45720" rtlCol="0" anchor="ctr">
            <a:norm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1400" b="0" i="0" u="none" strike="noStrike" kern="1200" cap="none" spc="0" normalizeH="0" baseline="0" noProof="0" dirty="0" smtClean="0">
                <a:ln>
                  <a:noFill/>
                </a:ln>
                <a:solidFill>
                  <a:schemeClr val="tx1"/>
                </a:solidFill>
                <a:effectLst/>
                <a:uLnTx/>
                <a:uFillTx/>
                <a:latin typeface="Verdana" charset="0"/>
                <a:ea typeface="+mj-ea"/>
                <a:cs typeface="+mj-cs"/>
              </a:rPr>
              <a:t>Photograph of Kirchner’s studio, 1912/1914,</a:t>
            </a:r>
            <a:r>
              <a:rPr kumimoji="0" lang="en-US" sz="1400" b="0" i="0" u="none" strike="noStrike" kern="1200" cap="none" spc="0" normalizeH="0" noProof="0" dirty="0" smtClean="0">
                <a:ln>
                  <a:noFill/>
                </a:ln>
                <a:solidFill>
                  <a:schemeClr val="tx1"/>
                </a:solidFill>
                <a:effectLst/>
                <a:uLnTx/>
                <a:uFillTx/>
                <a:latin typeface="Verdana" charset="0"/>
                <a:ea typeface="+mj-ea"/>
                <a:cs typeface="+mj-cs"/>
              </a:rPr>
              <a:t> Berlin</a:t>
            </a:r>
            <a:endParaRPr kumimoji="0" lang="en-US" sz="1400" b="0" i="0" u="none" strike="noStrike" kern="1200" cap="none" spc="0" normalizeH="0" baseline="0" noProof="0" dirty="0">
              <a:ln>
                <a:noFill/>
              </a:ln>
              <a:solidFill>
                <a:schemeClr val="tx1"/>
              </a:solidFill>
              <a:effectLst/>
              <a:uLnTx/>
              <a:uFillTx/>
              <a:latin typeface="Verdana" charset="0"/>
              <a:ea typeface="+mj-ea"/>
              <a:cs typeface="+mj-cs"/>
            </a:endParaRPr>
          </a:p>
        </p:txBody>
      </p:sp>
    </p:spTree>
    <p:extLst>
      <p:ext uri="{BB962C8B-B14F-4D97-AF65-F5344CB8AC3E}">
        <p14:creationId xmlns:p14="http://schemas.microsoft.com/office/powerpoint/2010/main" val="221078468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80c02ab7-1199-4e24-bed6-d34f233ee257.jpg" descr="ARTstor Image">
            <a:hlinkClick r:id="rId3"/>
          </p:cNvPr>
          <p:cNvPicPr>
            <a:picLocks noChangeAspect="1"/>
          </p:cNvPicPr>
          <p:nvPr/>
        </p:nvPicPr>
        <p:blipFill>
          <a:blip r:embed="rId4"/>
          <a:stretch>
            <a:fillRect/>
          </a:stretch>
        </p:blipFill>
        <p:spPr>
          <a:xfrm>
            <a:off x="36355" y="0"/>
            <a:ext cx="8835458" cy="6324600"/>
          </a:xfrm>
          <a:prstGeom prst="rect">
            <a:avLst/>
          </a:prstGeom>
        </p:spPr>
      </p:pic>
      <p:sp>
        <p:nvSpPr>
          <p:cNvPr id="4" name="Rectangle 3"/>
          <p:cNvSpPr/>
          <p:nvPr/>
        </p:nvSpPr>
        <p:spPr>
          <a:xfrm>
            <a:off x="-23074" y="6211669"/>
            <a:ext cx="9167074" cy="369332"/>
          </a:xfrm>
          <a:prstGeom prst="rect">
            <a:avLst/>
          </a:prstGeom>
        </p:spPr>
        <p:txBody>
          <a:bodyPr wrap="square">
            <a:spAutoFit/>
          </a:bodyPr>
          <a:lstStyle/>
          <a:p>
            <a:r>
              <a:rPr lang="en-US" dirty="0" smtClean="0">
                <a:solidFill>
                  <a:srgbClr val="FFFFFF"/>
                </a:solidFill>
                <a:cs typeface="Arial" charset="0"/>
              </a:rPr>
              <a:t>Ernst Ludwig Kirchner, </a:t>
            </a:r>
            <a:r>
              <a:rPr lang="en-US" dirty="0" smtClean="0"/>
              <a:t>Bathers Tossing Reeds, </a:t>
            </a:r>
            <a:r>
              <a:rPr lang="en-US" dirty="0" smtClean="0"/>
              <a:t>1909, published 1910</a:t>
            </a:r>
            <a:r>
              <a:rPr lang="en-US" dirty="0" smtClean="0">
                <a:solidFill>
                  <a:srgbClr val="FFFFFF"/>
                </a:solidFill>
                <a:cs typeface="Arial" charset="0"/>
              </a:rPr>
              <a:t> </a:t>
            </a:r>
            <a:endParaRPr lang="en-US" dirty="0">
              <a:solidFill>
                <a:srgbClr val="FFFFFF"/>
              </a:solidFill>
              <a:cs typeface="Arial"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03ca1140-61d2-46c0-ac32-ce9856e13bc0.jpg" descr="ARTstor Image">
            <a:hlinkClick r:id="rId3"/>
          </p:cNvPr>
          <p:cNvPicPr>
            <a:picLocks noChangeAspect="1"/>
          </p:cNvPicPr>
          <p:nvPr/>
        </p:nvPicPr>
        <p:blipFill>
          <a:blip r:embed="rId4"/>
          <a:stretch>
            <a:fillRect/>
          </a:stretch>
        </p:blipFill>
        <p:spPr>
          <a:xfrm>
            <a:off x="20378" y="29715"/>
            <a:ext cx="9143296" cy="6196726"/>
          </a:xfrm>
          <a:prstGeom prst="rect">
            <a:avLst/>
          </a:prstGeom>
        </p:spPr>
      </p:pic>
      <p:sp>
        <p:nvSpPr>
          <p:cNvPr id="4" name="Rectangle 3"/>
          <p:cNvSpPr/>
          <p:nvPr/>
        </p:nvSpPr>
        <p:spPr>
          <a:xfrm>
            <a:off x="-23074" y="6211669"/>
            <a:ext cx="9167074" cy="369332"/>
          </a:xfrm>
          <a:prstGeom prst="rect">
            <a:avLst/>
          </a:prstGeom>
        </p:spPr>
        <p:txBody>
          <a:bodyPr wrap="square">
            <a:spAutoFit/>
          </a:bodyPr>
          <a:lstStyle/>
          <a:p>
            <a:r>
              <a:rPr lang="en-US" dirty="0" smtClean="0">
                <a:solidFill>
                  <a:srgbClr val="FFFFFF"/>
                </a:solidFill>
                <a:cs typeface="Arial" charset="0"/>
              </a:rPr>
              <a:t>Ernst Ludwig Kirchner, </a:t>
            </a:r>
            <a:r>
              <a:rPr lang="en-US" dirty="0"/>
              <a:t>Dancers </a:t>
            </a:r>
            <a:r>
              <a:rPr lang="en-US" dirty="0" smtClean="0"/>
              <a:t>(Acrobatic Dance), 1911</a:t>
            </a:r>
            <a:r>
              <a:rPr lang="en-US" dirty="0" smtClean="0">
                <a:solidFill>
                  <a:srgbClr val="FFFFFF"/>
                </a:solidFill>
                <a:cs typeface="Arial" charset="0"/>
              </a:rPr>
              <a:t> </a:t>
            </a:r>
            <a:endParaRPr lang="en-US" dirty="0">
              <a:solidFill>
                <a:srgbClr val="FFFFFF"/>
              </a:solidFill>
              <a:cs typeface="Arial"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ue_rider_bavarian_mirror_painting_st_martin.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0" y="0"/>
            <a:ext cx="4752594" cy="6400800"/>
          </a:xfrm>
          <a:prstGeom prst="rect">
            <a:avLst/>
          </a:prstGeom>
        </p:spPr>
      </p:pic>
      <p:sp>
        <p:nvSpPr>
          <p:cNvPr id="3" name="Title 3"/>
          <p:cNvSpPr>
            <a:spLocks noGrp="1"/>
          </p:cNvSpPr>
          <p:nvPr>
            <p:ph type="title"/>
          </p:nvPr>
        </p:nvSpPr>
        <p:spPr>
          <a:xfrm>
            <a:off x="28703" y="6447644"/>
            <a:ext cx="9115297" cy="410356"/>
          </a:xfrm>
        </p:spPr>
        <p:txBody>
          <a:bodyPr>
            <a:noAutofit/>
          </a:bodyPr>
          <a:lstStyle/>
          <a:p>
            <a:r>
              <a:rPr lang="en-US" sz="1400" dirty="0" smtClean="0">
                <a:latin typeface="Verdana" charset="0"/>
              </a:rPr>
              <a:t>Frontispiece</a:t>
            </a:r>
            <a:r>
              <a:rPr lang="en-US" sz="1400" dirty="0" smtClean="0">
                <a:latin typeface="Verdana" charset="0"/>
              </a:rPr>
              <a:t> </a:t>
            </a:r>
            <a:r>
              <a:rPr lang="en-US" sz="1400" dirty="0" smtClean="0">
                <a:latin typeface="Verdana" charset="0"/>
              </a:rPr>
              <a:t>from the </a:t>
            </a:r>
            <a:r>
              <a:rPr lang="en-US" sz="1400" i="1" dirty="0" smtClean="0">
                <a:latin typeface="Verdana" charset="0"/>
              </a:rPr>
              <a:t>The Blue </a:t>
            </a:r>
            <a:r>
              <a:rPr lang="en-US" sz="1400" i="1" dirty="0" smtClean="0">
                <a:latin typeface="Verdana" charset="0"/>
              </a:rPr>
              <a:t>Rider</a:t>
            </a:r>
            <a:r>
              <a:rPr lang="en-US" sz="1400" dirty="0" smtClean="0">
                <a:latin typeface="Verdana" charset="0"/>
              </a:rPr>
              <a:t>, 1912 </a:t>
            </a:r>
            <a:r>
              <a:rPr lang="en-US" sz="1400" dirty="0" smtClean="0">
                <a:latin typeface="Verdana" charset="0"/>
              </a:rPr>
              <a:t>(Bavarian mirror painting, St. Martin)</a:t>
            </a:r>
            <a:endParaRPr lang="en-US" sz="1400" dirty="0">
              <a:latin typeface="Verdana" charset="0"/>
            </a:endParaRPr>
          </a:p>
        </p:txBody>
      </p:sp>
    </p:spTree>
    <p:extLst>
      <p:ext uri="{BB962C8B-B14F-4D97-AF65-F5344CB8AC3E}">
        <p14:creationId xmlns:p14="http://schemas.microsoft.com/office/powerpoint/2010/main" val="419831007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068ba369-680e-4bd5-a0cb-0901e5cfe9fc.jpg" descr="ARTstor Image">
            <a:hlinkClick r:id="rId3"/>
          </p:cNvPr>
          <p:cNvPicPr>
            <a:picLocks noChangeAspect="1"/>
          </p:cNvPicPr>
          <p:nvPr/>
        </p:nvPicPr>
        <p:blipFill>
          <a:blip r:embed="rId4"/>
          <a:stretch>
            <a:fillRect/>
          </a:stretch>
        </p:blipFill>
        <p:spPr>
          <a:xfrm>
            <a:off x="2511440" y="5264"/>
            <a:ext cx="4792833" cy="6014536"/>
          </a:xfrm>
          <a:prstGeom prst="rect">
            <a:avLst/>
          </a:prstGeom>
        </p:spPr>
      </p:pic>
      <p:sp>
        <p:nvSpPr>
          <p:cNvPr id="4" name="Rectangle 3"/>
          <p:cNvSpPr/>
          <p:nvPr/>
        </p:nvSpPr>
        <p:spPr>
          <a:xfrm>
            <a:off x="0" y="6211669"/>
            <a:ext cx="9167074" cy="369332"/>
          </a:xfrm>
          <a:prstGeom prst="rect">
            <a:avLst/>
          </a:prstGeom>
        </p:spPr>
        <p:txBody>
          <a:bodyPr wrap="square">
            <a:spAutoFit/>
          </a:bodyPr>
          <a:lstStyle/>
          <a:p>
            <a:r>
              <a:rPr lang="en-US" dirty="0" smtClean="0">
                <a:solidFill>
                  <a:srgbClr val="FFFFFF"/>
                </a:solidFill>
                <a:cs typeface="Arial" charset="0"/>
              </a:rPr>
              <a:t>Henri Matisse, Seated </a:t>
            </a:r>
            <a:r>
              <a:rPr lang="en-US" dirty="0" err="1" smtClean="0">
                <a:solidFill>
                  <a:srgbClr val="FFFFFF"/>
                </a:solidFill>
                <a:cs typeface="Arial" charset="0"/>
              </a:rPr>
              <a:t>Riffian</a:t>
            </a:r>
            <a:r>
              <a:rPr lang="en-US" dirty="0" smtClean="0">
                <a:solidFill>
                  <a:srgbClr val="FFFFFF"/>
                </a:solidFill>
                <a:cs typeface="Arial" charset="0"/>
              </a:rPr>
              <a:t>, 1912</a:t>
            </a:r>
            <a:endParaRPr lang="en-US" dirty="0">
              <a:solidFill>
                <a:srgbClr val="FFFFFF"/>
              </a:solidFill>
              <a:cs typeface="Arial"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70a2ee9d-7935-47f0-b02d-09da6a0d862f.jpg" descr="ARTstor Image">
            <a:hlinkClick r:id="rId3"/>
          </p:cNvPr>
          <p:cNvPicPr>
            <a:picLocks noChangeAspect="1"/>
          </p:cNvPicPr>
          <p:nvPr/>
        </p:nvPicPr>
        <p:blipFill>
          <a:blip r:embed="rId4"/>
          <a:stretch>
            <a:fillRect/>
          </a:stretch>
        </p:blipFill>
        <p:spPr>
          <a:xfrm>
            <a:off x="2514600" y="5264"/>
            <a:ext cx="4535197" cy="6275732"/>
          </a:xfrm>
          <a:prstGeom prst="rect">
            <a:avLst/>
          </a:prstGeom>
        </p:spPr>
      </p:pic>
      <p:sp>
        <p:nvSpPr>
          <p:cNvPr id="4" name="Rectangle 3"/>
          <p:cNvSpPr/>
          <p:nvPr/>
        </p:nvSpPr>
        <p:spPr>
          <a:xfrm>
            <a:off x="-23074" y="6332216"/>
            <a:ext cx="9167074" cy="369332"/>
          </a:xfrm>
          <a:prstGeom prst="rect">
            <a:avLst/>
          </a:prstGeom>
        </p:spPr>
        <p:txBody>
          <a:bodyPr wrap="square">
            <a:spAutoFit/>
          </a:bodyPr>
          <a:lstStyle/>
          <a:p>
            <a:r>
              <a:rPr lang="en-US" dirty="0" smtClean="0">
                <a:solidFill>
                  <a:srgbClr val="FFFFFF"/>
                </a:solidFill>
                <a:cs typeface="Arial" charset="0"/>
              </a:rPr>
              <a:t>Photo of Pablo Picasso, 1908</a:t>
            </a:r>
            <a:endParaRPr lang="en-US" dirty="0">
              <a:solidFill>
                <a:srgbClr val="FFFFFF"/>
              </a:solidFill>
              <a:cs typeface="Arial"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Text Box 1"/>
          <p:cNvSpPr txBox="1">
            <a:spLocks noChangeArrowheads="1"/>
          </p:cNvSpPr>
          <p:nvPr/>
        </p:nvSpPr>
        <p:spPr bwMode="auto">
          <a:xfrm>
            <a:off x="0" y="6145213"/>
            <a:ext cx="9144000"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500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cs typeface="ＭＳ Ｐゴシック"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9pPr>
          </a:lstStyle>
          <a:p>
            <a:pPr eaLnBrk="1" hangingPunct="1">
              <a:lnSpc>
                <a:spcPct val="100000"/>
              </a:lnSpc>
              <a:buClrTx/>
              <a:buFontTx/>
              <a:buNone/>
            </a:pPr>
            <a:r>
              <a:rPr lang="en-US" sz="1600" dirty="0">
                <a:solidFill>
                  <a:srgbClr val="FFFFFF"/>
                </a:solidFill>
                <a:cs typeface="Arial" charset="0"/>
              </a:rPr>
              <a:t>Pablo </a:t>
            </a:r>
            <a:r>
              <a:rPr lang="en-US" sz="1600" dirty="0" smtClean="0">
                <a:solidFill>
                  <a:srgbClr val="FFFFFF"/>
                </a:solidFill>
                <a:cs typeface="Arial" charset="0"/>
              </a:rPr>
              <a:t>Picasso, </a:t>
            </a:r>
            <a:r>
              <a:rPr lang="en-US" sz="1600" i="1" dirty="0">
                <a:solidFill>
                  <a:srgbClr val="FFFFFF"/>
                </a:solidFill>
                <a:cs typeface="Arial" charset="0"/>
              </a:rPr>
              <a:t>Les Demoiselles </a:t>
            </a:r>
            <a:r>
              <a:rPr lang="en-US" sz="1600" i="1" dirty="0" smtClean="0">
                <a:solidFill>
                  <a:srgbClr val="FFFFFF"/>
                </a:solidFill>
                <a:cs typeface="Arial" charset="0"/>
              </a:rPr>
              <a:t>d'Avignon</a:t>
            </a:r>
            <a:r>
              <a:rPr lang="en-US" sz="1600" dirty="0" smtClean="0">
                <a:solidFill>
                  <a:srgbClr val="FFFFFF"/>
                </a:solidFill>
                <a:cs typeface="Arial" charset="0"/>
              </a:rPr>
              <a:t>, </a:t>
            </a:r>
            <a:r>
              <a:rPr lang="en-US" sz="1600" dirty="0">
                <a:solidFill>
                  <a:srgbClr val="FFFFFF"/>
                </a:solidFill>
                <a:cs typeface="Arial" charset="0"/>
              </a:rPr>
              <a:t>June-July </a:t>
            </a:r>
            <a:r>
              <a:rPr lang="en-US" sz="1600" dirty="0" smtClean="0">
                <a:solidFill>
                  <a:srgbClr val="FFFFFF"/>
                </a:solidFill>
                <a:cs typeface="Arial" charset="0"/>
              </a:rPr>
              <a:t>1907</a:t>
            </a:r>
            <a:endParaRPr lang="en-US" sz="1600" dirty="0">
              <a:solidFill>
                <a:srgbClr val="FFFFFF"/>
              </a:solidFill>
              <a:cs typeface="Arial" charset="0"/>
            </a:endParaRPr>
          </a:p>
        </p:txBody>
      </p:sp>
      <p:pic>
        <p:nvPicPr>
          <p:cNvPr id="9318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5382" y="61913"/>
            <a:ext cx="5838825" cy="608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59747336"/>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3247d404-c854-4947-a333-3d413bb27f8f.jpg" descr="ARTstor Image">
            <a:hlinkClick r:id="rId3"/>
          </p:cNvPr>
          <p:cNvPicPr>
            <a:picLocks noChangeAspect="1"/>
          </p:cNvPicPr>
          <p:nvPr/>
        </p:nvPicPr>
        <p:blipFill>
          <a:blip r:embed="rId4"/>
          <a:stretch>
            <a:fillRect/>
          </a:stretch>
        </p:blipFill>
        <p:spPr>
          <a:xfrm>
            <a:off x="12267" y="0"/>
            <a:ext cx="9143296" cy="6062791"/>
          </a:xfrm>
          <a:prstGeom prst="rect">
            <a:avLst/>
          </a:prstGeom>
        </p:spPr>
      </p:pic>
      <p:sp>
        <p:nvSpPr>
          <p:cNvPr id="4" name="Rectangle 3"/>
          <p:cNvSpPr/>
          <p:nvPr/>
        </p:nvSpPr>
        <p:spPr>
          <a:xfrm>
            <a:off x="-23074" y="6211669"/>
            <a:ext cx="9167074" cy="369332"/>
          </a:xfrm>
          <a:prstGeom prst="rect">
            <a:avLst/>
          </a:prstGeom>
        </p:spPr>
        <p:txBody>
          <a:bodyPr wrap="square">
            <a:spAutoFit/>
          </a:bodyPr>
          <a:lstStyle/>
          <a:p>
            <a:r>
              <a:rPr lang="en-US" dirty="0" smtClean="0">
                <a:solidFill>
                  <a:srgbClr val="FFFFFF"/>
                </a:solidFill>
                <a:cs typeface="Arial" charset="0"/>
              </a:rPr>
              <a:t>Henri Cartier-Bresson, photo of André Breton’s home, 1961  </a:t>
            </a:r>
            <a:endParaRPr lang="en-US" dirty="0">
              <a:solidFill>
                <a:srgbClr val="FFFFFF"/>
              </a:solidFill>
              <a:cs typeface="Arial"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b67f368-ce6e-4384-9b77-eb5c26a3f6ef.jpg" descr="ARTstor Image">
            <a:hlinkClick r:id="rId3"/>
          </p:cNvPr>
          <p:cNvPicPr>
            <a:picLocks noChangeAspect="1"/>
          </p:cNvPicPr>
          <p:nvPr/>
        </p:nvPicPr>
        <p:blipFill>
          <a:blip r:embed="rId4"/>
          <a:stretch>
            <a:fillRect/>
          </a:stretch>
        </p:blipFill>
        <p:spPr>
          <a:xfrm>
            <a:off x="2615111" y="5264"/>
            <a:ext cx="4340931" cy="6243136"/>
          </a:xfrm>
          <a:prstGeom prst="rect">
            <a:avLst/>
          </a:prstGeom>
        </p:spPr>
      </p:pic>
      <p:sp>
        <p:nvSpPr>
          <p:cNvPr id="2" name="Rectangle 1"/>
          <p:cNvSpPr/>
          <p:nvPr/>
        </p:nvSpPr>
        <p:spPr>
          <a:xfrm>
            <a:off x="-54429" y="6248400"/>
            <a:ext cx="9167074" cy="369332"/>
          </a:xfrm>
          <a:prstGeom prst="rect">
            <a:avLst/>
          </a:prstGeom>
        </p:spPr>
        <p:txBody>
          <a:bodyPr wrap="square">
            <a:spAutoFit/>
          </a:bodyPr>
          <a:lstStyle/>
          <a:p>
            <a:r>
              <a:rPr lang="en-US" dirty="0" smtClean="0">
                <a:solidFill>
                  <a:srgbClr val="FFFFFF"/>
                </a:solidFill>
                <a:cs typeface="Arial" charset="0"/>
              </a:rPr>
              <a:t>Adolph Gottlieb, Alkahest of Paracelsus, 1945</a:t>
            </a:r>
            <a:endParaRPr lang="en-US" dirty="0">
              <a:solidFill>
                <a:srgbClr val="FFFFFF"/>
              </a:solidFill>
              <a:cs typeface="Arial"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1" descr="Pages from week 7 matisse arts and crafts_Page_17.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4726" y="-26789"/>
            <a:ext cx="8533432" cy="620613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4" name="Title 1"/>
          <p:cNvSpPr txBox="1">
            <a:spLocks/>
          </p:cNvSpPr>
          <p:nvPr/>
        </p:nvSpPr>
        <p:spPr bwMode="auto">
          <a:xfrm>
            <a:off x="457647" y="6083350"/>
            <a:ext cx="8228707" cy="7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6" rIns="91430" bIns="45716" anchor="b"/>
          <a:lstStyle>
            <a:lvl1pPr defTabSz="1300163" eaLnBrk="0">
              <a:defRPr sz="3600">
                <a:solidFill>
                  <a:srgbClr val="FFFFFF"/>
                </a:solidFill>
                <a:latin typeface="Helvetica Light" charset="0"/>
                <a:ea typeface="ＭＳ Ｐゴシック" charset="0"/>
                <a:cs typeface="ＭＳ Ｐゴシック" charset="0"/>
                <a:sym typeface="Helvetica Light" charset="0"/>
              </a:defRPr>
            </a:lvl1pPr>
            <a:lvl2pPr marL="742950" indent="-285750" defTabSz="1300163" eaLnBrk="0">
              <a:defRPr sz="3600">
                <a:solidFill>
                  <a:srgbClr val="FFFFFF"/>
                </a:solidFill>
                <a:latin typeface="Helvetica Light" charset="0"/>
                <a:ea typeface="ＭＳ Ｐゴシック" charset="0"/>
                <a:sym typeface="Helvetica Light" charset="0"/>
              </a:defRPr>
            </a:lvl2pPr>
            <a:lvl3pPr marL="1143000" indent="-228600" defTabSz="1300163" eaLnBrk="0">
              <a:defRPr sz="3600">
                <a:solidFill>
                  <a:srgbClr val="FFFFFF"/>
                </a:solidFill>
                <a:latin typeface="Helvetica Light" charset="0"/>
                <a:ea typeface="ＭＳ Ｐゴシック" charset="0"/>
                <a:sym typeface="Helvetica Light" charset="0"/>
              </a:defRPr>
            </a:lvl3pPr>
            <a:lvl4pPr marL="1600200" indent="-228600" defTabSz="1300163" eaLnBrk="0">
              <a:defRPr sz="3600">
                <a:solidFill>
                  <a:srgbClr val="FFFFFF"/>
                </a:solidFill>
                <a:latin typeface="Helvetica Light" charset="0"/>
                <a:ea typeface="ＭＳ Ｐゴシック" charset="0"/>
                <a:sym typeface="Helvetica Light" charset="0"/>
              </a:defRPr>
            </a:lvl4pPr>
            <a:lvl5pPr marL="2057400" indent="-228600" defTabSz="1300163" eaLnBrk="0">
              <a:defRPr sz="3600">
                <a:solidFill>
                  <a:srgbClr val="FFFFFF"/>
                </a:solidFill>
                <a:latin typeface="Helvetica Light" charset="0"/>
                <a:ea typeface="ＭＳ Ｐゴシック" charset="0"/>
                <a:sym typeface="Helvetica Light" charset="0"/>
              </a:defRPr>
            </a:lvl5pPr>
            <a:lvl6pPr marL="25146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6pPr>
            <a:lvl7pPr marL="29718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7pPr>
            <a:lvl8pPr marL="34290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8pPr>
            <a:lvl9pPr marL="38862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9pPr>
          </a:lstStyle>
          <a:p>
            <a:pPr eaLnBrk="1" hangingPunct="1"/>
            <a:r>
              <a:rPr lang="en-US" sz="1300" b="1" dirty="0" smtClean="0">
                <a:solidFill>
                  <a:schemeClr val="tx1"/>
                </a:solidFill>
                <a:latin typeface="Arial" charset="0"/>
                <a:cs typeface="Arial" charset="0"/>
              </a:rPr>
              <a:t>Plate from Gottfried </a:t>
            </a:r>
            <a:r>
              <a:rPr lang="en-US" sz="1300" b="1" dirty="0">
                <a:solidFill>
                  <a:schemeClr val="tx1"/>
                </a:solidFill>
                <a:latin typeface="Arial" charset="0"/>
                <a:cs typeface="Arial" charset="0"/>
              </a:rPr>
              <a:t>Semper, Style in the Technical and Tectonic </a:t>
            </a:r>
            <a:r>
              <a:rPr lang="en-US" sz="1300" b="1" dirty="0" smtClean="0">
                <a:solidFill>
                  <a:schemeClr val="tx1"/>
                </a:solidFill>
                <a:latin typeface="Arial" charset="0"/>
                <a:cs typeface="Arial" charset="0"/>
              </a:rPr>
              <a:t>Arts; or, Practical Aesthetics, </a:t>
            </a:r>
            <a:r>
              <a:rPr lang="en-US" sz="1300" b="1" dirty="0">
                <a:solidFill>
                  <a:schemeClr val="tx1"/>
                </a:solidFill>
                <a:latin typeface="Arial" charset="0"/>
                <a:cs typeface="Arial" charset="0"/>
              </a:rPr>
              <a:t>1860</a:t>
            </a:r>
            <a:r>
              <a:rPr lang="en-US" sz="1300" b="1" dirty="0" smtClean="0">
                <a:solidFill>
                  <a:schemeClr val="tx1"/>
                </a:solidFill>
                <a:latin typeface="Arial" charset="0"/>
                <a:cs typeface="Arial" charset="0"/>
              </a:rPr>
              <a:t>–1863</a:t>
            </a:r>
            <a:endParaRPr lang="en-US" sz="1300" b="1" dirty="0">
              <a:solidFill>
                <a:schemeClr val="tx1"/>
              </a:solidFill>
              <a:latin typeface="Arial" charset="0"/>
              <a:cs typeface="Arial" charset="0"/>
            </a:endParaRPr>
          </a:p>
        </p:txBody>
      </p:sp>
    </p:spTree>
    <p:extLst>
      <p:ext uri="{BB962C8B-B14F-4D97-AF65-F5344CB8AC3E}">
        <p14:creationId xmlns:p14="http://schemas.microsoft.com/office/powerpoint/2010/main" val="2517304895"/>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bwMode="auto">
          <a:xfrm>
            <a:off x="457647" y="6083350"/>
            <a:ext cx="8228707" cy="7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6" rIns="91430" bIns="45716" anchor="b"/>
          <a:lstStyle>
            <a:lvl1pPr defTabSz="1300163" eaLnBrk="0">
              <a:defRPr sz="3600">
                <a:solidFill>
                  <a:srgbClr val="FFFFFF"/>
                </a:solidFill>
                <a:latin typeface="Helvetica Light" charset="0"/>
                <a:ea typeface="ＭＳ Ｐゴシック" charset="0"/>
                <a:cs typeface="ＭＳ Ｐゴシック" charset="0"/>
                <a:sym typeface="Helvetica Light" charset="0"/>
              </a:defRPr>
            </a:lvl1pPr>
            <a:lvl2pPr marL="742950" indent="-285750" defTabSz="1300163" eaLnBrk="0">
              <a:defRPr sz="3600">
                <a:solidFill>
                  <a:srgbClr val="FFFFFF"/>
                </a:solidFill>
                <a:latin typeface="Helvetica Light" charset="0"/>
                <a:ea typeface="ＭＳ Ｐゴシック" charset="0"/>
                <a:sym typeface="Helvetica Light" charset="0"/>
              </a:defRPr>
            </a:lvl2pPr>
            <a:lvl3pPr marL="1143000" indent="-228600" defTabSz="1300163" eaLnBrk="0">
              <a:defRPr sz="3600">
                <a:solidFill>
                  <a:srgbClr val="FFFFFF"/>
                </a:solidFill>
                <a:latin typeface="Helvetica Light" charset="0"/>
                <a:ea typeface="ＭＳ Ｐゴシック" charset="0"/>
                <a:sym typeface="Helvetica Light" charset="0"/>
              </a:defRPr>
            </a:lvl3pPr>
            <a:lvl4pPr marL="1600200" indent="-228600" defTabSz="1300163" eaLnBrk="0">
              <a:defRPr sz="3600">
                <a:solidFill>
                  <a:srgbClr val="FFFFFF"/>
                </a:solidFill>
                <a:latin typeface="Helvetica Light" charset="0"/>
                <a:ea typeface="ＭＳ Ｐゴシック" charset="0"/>
                <a:sym typeface="Helvetica Light" charset="0"/>
              </a:defRPr>
            </a:lvl4pPr>
            <a:lvl5pPr marL="2057400" indent="-228600" defTabSz="1300163" eaLnBrk="0">
              <a:defRPr sz="3600">
                <a:solidFill>
                  <a:srgbClr val="FFFFFF"/>
                </a:solidFill>
                <a:latin typeface="Helvetica Light" charset="0"/>
                <a:ea typeface="ＭＳ Ｐゴシック" charset="0"/>
                <a:sym typeface="Helvetica Light" charset="0"/>
              </a:defRPr>
            </a:lvl5pPr>
            <a:lvl6pPr marL="25146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6pPr>
            <a:lvl7pPr marL="29718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7pPr>
            <a:lvl8pPr marL="34290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8pPr>
            <a:lvl9pPr marL="38862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9pPr>
          </a:lstStyle>
          <a:p>
            <a:pPr eaLnBrk="1" hangingPunct="1"/>
            <a:r>
              <a:rPr lang="en-US" sz="1300" b="1" dirty="0" smtClean="0">
                <a:solidFill>
                  <a:schemeClr val="tx1"/>
                </a:solidFill>
                <a:latin typeface="Arial" charset="0"/>
                <a:cs typeface="Arial" charset="0"/>
              </a:rPr>
              <a:t>Illustration from Alois Riegl, Problems of Style: Foundations for a History of Ornament, 1893</a:t>
            </a:r>
            <a:endParaRPr lang="en-US" sz="1300" b="1" dirty="0">
              <a:solidFill>
                <a:schemeClr val="tx1"/>
              </a:solidFill>
              <a:latin typeface="Arial" charset="0"/>
              <a:cs typeface="Arial" charset="0"/>
            </a:endParaRPr>
          </a:p>
        </p:txBody>
      </p:sp>
      <p:pic>
        <p:nvPicPr>
          <p:cNvPr id="2" name="Picture 1" descr="stilfragen_riegl_tattoo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8330"/>
            <a:ext cx="9144000" cy="4589551"/>
          </a:xfrm>
          <a:prstGeom prst="rect">
            <a:avLst/>
          </a:prstGeom>
        </p:spPr>
      </p:pic>
    </p:spTree>
    <p:extLst>
      <p:ext uri="{BB962C8B-B14F-4D97-AF65-F5344CB8AC3E}">
        <p14:creationId xmlns:p14="http://schemas.microsoft.com/office/powerpoint/2010/main" val="2037671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bwMode="auto">
          <a:xfrm>
            <a:off x="457647" y="6083350"/>
            <a:ext cx="8228707" cy="7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6" rIns="91430" bIns="45716" anchor="b"/>
          <a:lstStyle>
            <a:lvl1pPr defTabSz="1300163" eaLnBrk="0">
              <a:defRPr sz="3600">
                <a:solidFill>
                  <a:srgbClr val="FFFFFF"/>
                </a:solidFill>
                <a:latin typeface="Helvetica Light" charset="0"/>
                <a:ea typeface="ＭＳ Ｐゴシック" charset="0"/>
                <a:cs typeface="ＭＳ Ｐゴシック" charset="0"/>
                <a:sym typeface="Helvetica Light" charset="0"/>
              </a:defRPr>
            </a:lvl1pPr>
            <a:lvl2pPr marL="742950" indent="-285750" defTabSz="1300163" eaLnBrk="0">
              <a:defRPr sz="3600">
                <a:solidFill>
                  <a:srgbClr val="FFFFFF"/>
                </a:solidFill>
                <a:latin typeface="Helvetica Light" charset="0"/>
                <a:ea typeface="ＭＳ Ｐゴシック" charset="0"/>
                <a:sym typeface="Helvetica Light" charset="0"/>
              </a:defRPr>
            </a:lvl2pPr>
            <a:lvl3pPr marL="1143000" indent="-228600" defTabSz="1300163" eaLnBrk="0">
              <a:defRPr sz="3600">
                <a:solidFill>
                  <a:srgbClr val="FFFFFF"/>
                </a:solidFill>
                <a:latin typeface="Helvetica Light" charset="0"/>
                <a:ea typeface="ＭＳ Ｐゴシック" charset="0"/>
                <a:sym typeface="Helvetica Light" charset="0"/>
              </a:defRPr>
            </a:lvl3pPr>
            <a:lvl4pPr marL="1600200" indent="-228600" defTabSz="1300163" eaLnBrk="0">
              <a:defRPr sz="3600">
                <a:solidFill>
                  <a:srgbClr val="FFFFFF"/>
                </a:solidFill>
                <a:latin typeface="Helvetica Light" charset="0"/>
                <a:ea typeface="ＭＳ Ｐゴシック" charset="0"/>
                <a:sym typeface="Helvetica Light" charset="0"/>
              </a:defRPr>
            </a:lvl4pPr>
            <a:lvl5pPr marL="2057400" indent="-228600" defTabSz="1300163" eaLnBrk="0">
              <a:defRPr sz="3600">
                <a:solidFill>
                  <a:srgbClr val="FFFFFF"/>
                </a:solidFill>
                <a:latin typeface="Helvetica Light" charset="0"/>
                <a:ea typeface="ＭＳ Ｐゴシック" charset="0"/>
                <a:sym typeface="Helvetica Light" charset="0"/>
              </a:defRPr>
            </a:lvl5pPr>
            <a:lvl6pPr marL="25146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6pPr>
            <a:lvl7pPr marL="29718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7pPr>
            <a:lvl8pPr marL="34290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8pPr>
            <a:lvl9pPr marL="3886200" indent="-228600" algn="ctr" defTabSz="1300163" eaLnBrk="0" fontAlgn="base" hangingPunct="0">
              <a:spcBef>
                <a:spcPct val="0"/>
              </a:spcBef>
              <a:spcAft>
                <a:spcPct val="0"/>
              </a:spcAft>
              <a:defRPr sz="3600">
                <a:solidFill>
                  <a:srgbClr val="FFFFFF"/>
                </a:solidFill>
                <a:latin typeface="Helvetica Light" charset="0"/>
                <a:ea typeface="ＭＳ Ｐゴシック" charset="0"/>
                <a:sym typeface="Helvetica Light" charset="0"/>
              </a:defRPr>
            </a:lvl9pPr>
          </a:lstStyle>
          <a:p>
            <a:pPr eaLnBrk="1" hangingPunct="1"/>
            <a:r>
              <a:rPr lang="en-US" sz="1300" b="1" dirty="0" smtClean="0">
                <a:solidFill>
                  <a:schemeClr val="tx1"/>
                </a:solidFill>
                <a:latin typeface="Arial" charset="0"/>
                <a:cs typeface="Arial" charset="0"/>
              </a:rPr>
              <a:t>Illustration from Wilhelm Worringer, Form Problems of the Gothic, 1911</a:t>
            </a:r>
            <a:endParaRPr lang="en-US" sz="1300" b="1" dirty="0">
              <a:solidFill>
                <a:schemeClr val="tx1"/>
              </a:solidFill>
              <a:latin typeface="Arial" charset="0"/>
              <a:cs typeface="Arial" charset="0"/>
            </a:endParaRPr>
          </a:p>
        </p:txBody>
      </p:sp>
      <p:pic>
        <p:nvPicPr>
          <p:cNvPr id="3" name="Picture 2" descr="worringer_form_problems_gothic_plateI.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2200" y="0"/>
            <a:ext cx="4011846" cy="6477000"/>
          </a:xfrm>
          <a:prstGeom prst="rect">
            <a:avLst/>
          </a:prstGeom>
        </p:spPr>
      </p:pic>
    </p:spTree>
    <p:extLst>
      <p:ext uri="{BB962C8B-B14F-4D97-AF65-F5344CB8AC3E}">
        <p14:creationId xmlns:p14="http://schemas.microsoft.com/office/powerpoint/2010/main" val="434687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p:cNvSpPr txBox="1">
            <a:spLocks/>
          </p:cNvSpPr>
          <p:nvPr/>
        </p:nvSpPr>
        <p:spPr>
          <a:xfrm>
            <a:off x="544513" y="6400800"/>
            <a:ext cx="8142287" cy="347663"/>
          </a:xfrm>
          <a:prstGeom prst="rect">
            <a:avLst/>
          </a:prstGeom>
        </p:spPr>
        <p:txBody>
          <a:bodyPr vert="horz" lIns="91440" tIns="45720" rIns="91440" bIns="45720" rtlCol="0" anchor="ctr">
            <a:normAutofit fontScale="77500" lnSpcReduction="20000"/>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1400" b="0" i="0" u="none" strike="noStrike" kern="1200" cap="none" spc="0" normalizeH="0" baseline="0" noProof="0" dirty="0" smtClean="0">
                <a:ln>
                  <a:noFill/>
                </a:ln>
                <a:solidFill>
                  <a:schemeClr val="tx1"/>
                </a:solidFill>
                <a:effectLst/>
                <a:uLnTx/>
                <a:uFillTx/>
                <a:latin typeface="Verdana" charset="0"/>
                <a:ea typeface="+mj-ea"/>
                <a:cs typeface="+mj-cs"/>
              </a:rPr>
              <a:t>Illustration from Aby </a:t>
            </a:r>
            <a:r>
              <a:rPr kumimoji="0" lang="en-US" sz="1400" b="0" i="0" u="none" strike="noStrike" kern="1200" cap="none" spc="0" normalizeH="0" baseline="0" noProof="0" dirty="0" err="1" smtClean="0">
                <a:ln>
                  <a:noFill/>
                </a:ln>
                <a:solidFill>
                  <a:schemeClr val="tx1"/>
                </a:solidFill>
                <a:effectLst/>
                <a:uLnTx/>
                <a:uFillTx/>
                <a:latin typeface="Verdana" charset="0"/>
                <a:ea typeface="+mj-ea"/>
                <a:cs typeface="+mj-cs"/>
              </a:rPr>
              <a:t>Warbu</a:t>
            </a:r>
            <a:r>
              <a:rPr lang="en-US" sz="1400" dirty="0" err="1" smtClean="0">
                <a:latin typeface="Verdana" charset="0"/>
                <a:ea typeface="+mj-ea"/>
                <a:cs typeface="+mj-cs"/>
              </a:rPr>
              <a:t>rg</a:t>
            </a:r>
            <a:r>
              <a:rPr lang="en-US" sz="1400" dirty="0" smtClean="0">
                <a:latin typeface="Verdana" charset="0"/>
                <a:ea typeface="+mj-ea"/>
                <a:cs typeface="+mj-cs"/>
              </a:rPr>
              <a:t>, ‘Images from the Region of the Pueblo Indians of North America,’ 1895–96/1923</a:t>
            </a:r>
            <a:r>
              <a:rPr kumimoji="0" lang="en-US" sz="1400" b="0" i="0" u="none" strike="noStrike" kern="1200" cap="none" spc="0" normalizeH="0" baseline="0" noProof="0" dirty="0" smtClean="0">
                <a:ln>
                  <a:noFill/>
                </a:ln>
                <a:solidFill>
                  <a:schemeClr val="tx1"/>
                </a:solidFill>
                <a:effectLst/>
                <a:uLnTx/>
                <a:uFillTx/>
                <a:latin typeface="Verdana" charset="0"/>
                <a:ea typeface="+mj-ea"/>
                <a:cs typeface="+mj-cs"/>
              </a:rPr>
              <a:t> </a:t>
            </a:r>
            <a:endParaRPr kumimoji="0" lang="en-US" sz="1400" b="0" i="0" u="none" strike="noStrike" kern="1200" cap="none" spc="0" normalizeH="0" baseline="0" noProof="0" dirty="0">
              <a:ln>
                <a:noFill/>
              </a:ln>
              <a:solidFill>
                <a:schemeClr val="tx1"/>
              </a:solidFill>
              <a:effectLst/>
              <a:uLnTx/>
              <a:uFillTx/>
              <a:latin typeface="Verdana" charset="0"/>
              <a:ea typeface="+mj-ea"/>
              <a:cs typeface="+mj-cs"/>
            </a:endParaRPr>
          </a:p>
        </p:txBody>
      </p:sp>
      <p:pic>
        <p:nvPicPr>
          <p:cNvPr id="2" name="Picture 1" descr="Serpent_as_Lightning.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7779"/>
            <a:ext cx="7336957" cy="6426698"/>
          </a:xfrm>
          <a:prstGeom prst="rect">
            <a:avLst/>
          </a:prstGeom>
        </p:spPr>
      </p:pic>
    </p:spTree>
    <p:extLst>
      <p:ext uri="{BB962C8B-B14F-4D97-AF65-F5344CB8AC3E}">
        <p14:creationId xmlns:p14="http://schemas.microsoft.com/office/powerpoint/2010/main" val="184609248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p:cNvSpPr txBox="1">
            <a:spLocks/>
          </p:cNvSpPr>
          <p:nvPr/>
        </p:nvSpPr>
        <p:spPr>
          <a:xfrm>
            <a:off x="544513" y="6400800"/>
            <a:ext cx="8142287" cy="347663"/>
          </a:xfrm>
          <a:prstGeom prst="rect">
            <a:avLst/>
          </a:prstGeom>
        </p:spPr>
        <p:txBody>
          <a:bodyPr vert="horz" lIns="91440" tIns="45720" rIns="91440" bIns="45720" rtlCol="0" anchor="ctr">
            <a:norm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1400" b="0" i="0" u="none" strike="noStrike" kern="1200" cap="none" spc="0" normalizeH="0" baseline="0" noProof="0" dirty="0" smtClean="0">
                <a:ln>
                  <a:noFill/>
                </a:ln>
                <a:solidFill>
                  <a:schemeClr val="tx1"/>
                </a:solidFill>
                <a:effectLst/>
                <a:uLnTx/>
                <a:uFillTx/>
                <a:latin typeface="Verdana" charset="0"/>
                <a:ea typeface="+mj-ea"/>
                <a:cs typeface="+mj-cs"/>
              </a:rPr>
              <a:t>Illustration from Franz Boas, Primitive Art, 1927</a:t>
            </a:r>
            <a:r>
              <a:rPr kumimoji="0" lang="en-US" sz="1400" b="0" i="0" u="none" strike="noStrike" kern="1200" cap="none" spc="0" normalizeH="0" noProof="0" dirty="0" smtClean="0">
                <a:ln>
                  <a:noFill/>
                </a:ln>
                <a:solidFill>
                  <a:schemeClr val="tx1"/>
                </a:solidFill>
                <a:effectLst/>
                <a:uLnTx/>
                <a:uFillTx/>
                <a:latin typeface="Verdana" charset="0"/>
                <a:ea typeface="+mj-ea"/>
                <a:cs typeface="+mj-cs"/>
              </a:rPr>
              <a:t> </a:t>
            </a:r>
            <a:r>
              <a:rPr kumimoji="0" lang="en-US" sz="1400" b="0" i="0" u="none" strike="noStrike" kern="1200" cap="none" spc="0" normalizeH="0" baseline="0" noProof="0" dirty="0" smtClean="0">
                <a:ln>
                  <a:noFill/>
                </a:ln>
                <a:solidFill>
                  <a:schemeClr val="tx1"/>
                </a:solidFill>
                <a:effectLst/>
                <a:uLnTx/>
                <a:uFillTx/>
                <a:latin typeface="Verdana" charset="0"/>
                <a:ea typeface="+mj-ea"/>
                <a:cs typeface="+mj-cs"/>
              </a:rPr>
              <a:t> </a:t>
            </a:r>
            <a:endParaRPr kumimoji="0" lang="en-US" sz="1400" b="0" i="0" u="none" strike="noStrike" kern="1200" cap="none" spc="0" normalizeH="0" baseline="0" noProof="0" dirty="0">
              <a:ln>
                <a:noFill/>
              </a:ln>
              <a:solidFill>
                <a:schemeClr val="tx1"/>
              </a:solidFill>
              <a:effectLst/>
              <a:uLnTx/>
              <a:uFillTx/>
              <a:latin typeface="Verdana" charset="0"/>
              <a:ea typeface="+mj-ea"/>
              <a:cs typeface="+mj-cs"/>
            </a:endParaRPr>
          </a:p>
        </p:txBody>
      </p:sp>
      <p:pic>
        <p:nvPicPr>
          <p:cNvPr id="3" name="Picture 2" descr="Boa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2200" y="0"/>
            <a:ext cx="4855989" cy="6452962"/>
          </a:xfrm>
          <a:prstGeom prst="rect">
            <a:avLst/>
          </a:prstGeom>
        </p:spPr>
      </p:pic>
    </p:spTree>
    <p:extLst>
      <p:ext uri="{BB962C8B-B14F-4D97-AF65-F5344CB8AC3E}">
        <p14:creationId xmlns:p14="http://schemas.microsoft.com/office/powerpoint/2010/main" val="413593324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p:cNvSpPr txBox="1">
            <a:spLocks/>
          </p:cNvSpPr>
          <p:nvPr/>
        </p:nvSpPr>
        <p:spPr>
          <a:xfrm>
            <a:off x="544513" y="6400800"/>
            <a:ext cx="8142287" cy="347663"/>
          </a:xfrm>
          <a:prstGeom prst="rect">
            <a:avLst/>
          </a:prstGeom>
        </p:spPr>
        <p:txBody>
          <a:bodyPr vert="horz" lIns="91440" tIns="45720" rIns="91440" bIns="45720" rtlCol="0" anchor="ctr">
            <a:norm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1400" b="0" i="0" u="none" strike="noStrike" kern="1200" cap="none" spc="0" normalizeH="0" baseline="0" noProof="0" dirty="0" smtClean="0">
                <a:ln>
                  <a:noFill/>
                </a:ln>
                <a:solidFill>
                  <a:schemeClr val="tx1"/>
                </a:solidFill>
                <a:effectLst/>
                <a:uLnTx/>
                <a:uFillTx/>
                <a:latin typeface="Verdana" charset="0"/>
                <a:ea typeface="+mj-ea"/>
                <a:cs typeface="+mj-cs"/>
              </a:rPr>
              <a:t>Illustration from Roger Fry,</a:t>
            </a:r>
            <a:r>
              <a:rPr kumimoji="0" lang="en-US" sz="1400" b="0" i="0" u="none" strike="noStrike" kern="1200" cap="none" spc="0" normalizeH="0" noProof="0" dirty="0" smtClean="0">
                <a:ln>
                  <a:noFill/>
                </a:ln>
                <a:solidFill>
                  <a:schemeClr val="tx1"/>
                </a:solidFill>
                <a:effectLst/>
                <a:uLnTx/>
                <a:uFillTx/>
                <a:latin typeface="Verdana" charset="0"/>
                <a:ea typeface="+mj-ea"/>
                <a:cs typeface="+mj-cs"/>
              </a:rPr>
              <a:t> ‘Children’s Drawings,’ 1917</a:t>
            </a:r>
            <a:r>
              <a:rPr kumimoji="0" lang="en-US" sz="1400" b="0" i="0" u="none" strike="noStrike" kern="1200" cap="none" spc="0" normalizeH="0" baseline="0" noProof="0" dirty="0" smtClean="0">
                <a:ln>
                  <a:noFill/>
                </a:ln>
                <a:solidFill>
                  <a:schemeClr val="tx1"/>
                </a:solidFill>
                <a:effectLst/>
                <a:uLnTx/>
                <a:uFillTx/>
                <a:latin typeface="Verdana" charset="0"/>
                <a:ea typeface="+mj-ea"/>
                <a:cs typeface="+mj-cs"/>
              </a:rPr>
              <a:t> </a:t>
            </a:r>
            <a:endParaRPr kumimoji="0" lang="en-US" sz="1400" b="0" i="0" u="none" strike="noStrike" kern="1200" cap="none" spc="0" normalizeH="0" baseline="0" noProof="0" dirty="0">
              <a:ln>
                <a:noFill/>
              </a:ln>
              <a:solidFill>
                <a:schemeClr val="tx1"/>
              </a:solidFill>
              <a:effectLst/>
              <a:uLnTx/>
              <a:uFillTx/>
              <a:latin typeface="Verdana" charset="0"/>
              <a:ea typeface="+mj-ea"/>
              <a:cs typeface="+mj-cs"/>
            </a:endParaRPr>
          </a:p>
        </p:txBody>
      </p:sp>
      <p:pic>
        <p:nvPicPr>
          <p:cNvPr id="2" name="Picture 1" descr="Child_Snak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1"/>
            <a:ext cx="7848599" cy="6269985"/>
          </a:xfrm>
          <a:prstGeom prst="rect">
            <a:avLst/>
          </a:prstGeom>
        </p:spPr>
      </p:pic>
    </p:spTree>
    <p:extLst>
      <p:ext uri="{BB962C8B-B14F-4D97-AF65-F5344CB8AC3E}">
        <p14:creationId xmlns:p14="http://schemas.microsoft.com/office/powerpoint/2010/main" val="61812107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3b196148-e8c1-4ed7-887d-57047aece2cf.jpg" descr="ARTstor Image">
            <a:hlinkClick r:id="rId3"/>
          </p:cNvPr>
          <p:cNvPicPr>
            <a:picLocks noChangeAspect="1"/>
          </p:cNvPicPr>
          <p:nvPr/>
        </p:nvPicPr>
        <p:blipFill>
          <a:blip r:embed="rId4"/>
          <a:stretch>
            <a:fillRect/>
          </a:stretch>
        </p:blipFill>
        <p:spPr>
          <a:xfrm>
            <a:off x="2276081" y="5264"/>
            <a:ext cx="5019264" cy="6319336"/>
          </a:xfrm>
          <a:prstGeom prst="rect">
            <a:avLst/>
          </a:prstGeom>
        </p:spPr>
      </p:pic>
      <p:sp>
        <p:nvSpPr>
          <p:cNvPr id="4" name="Rectangle 3"/>
          <p:cNvSpPr/>
          <p:nvPr/>
        </p:nvSpPr>
        <p:spPr>
          <a:xfrm>
            <a:off x="0" y="6396335"/>
            <a:ext cx="9167074" cy="369332"/>
          </a:xfrm>
          <a:prstGeom prst="rect">
            <a:avLst/>
          </a:prstGeom>
        </p:spPr>
        <p:txBody>
          <a:bodyPr wrap="square">
            <a:spAutoFit/>
          </a:bodyPr>
          <a:lstStyle/>
          <a:p>
            <a:r>
              <a:rPr lang="en-US" dirty="0" smtClean="0">
                <a:solidFill>
                  <a:srgbClr val="FFFFFF"/>
                </a:solidFill>
                <a:cs typeface="Arial" charset="0"/>
              </a:rPr>
              <a:t>Paul Gauguin, Yellow Christ, 1889</a:t>
            </a:r>
            <a:endParaRPr lang="en-US" dirty="0">
              <a:solidFill>
                <a:srgbClr val="FFFFFF"/>
              </a:solidFill>
              <a:cs typeface="Arial"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194cc95f-3afe-458e-b0c6-b512085b37ce.jpg" descr="ARTstor Image">
            <a:hlinkClick r:id="rId3"/>
          </p:cNvPr>
          <p:cNvPicPr>
            <a:picLocks noChangeAspect="1"/>
          </p:cNvPicPr>
          <p:nvPr/>
        </p:nvPicPr>
        <p:blipFill>
          <a:blip r:embed="rId4"/>
          <a:stretch>
            <a:fillRect/>
          </a:stretch>
        </p:blipFill>
        <p:spPr>
          <a:xfrm>
            <a:off x="352" y="1715167"/>
            <a:ext cx="9143296" cy="3437665"/>
          </a:xfrm>
          <a:prstGeom prst="rect">
            <a:avLst/>
          </a:prstGeom>
        </p:spPr>
      </p:pic>
      <p:sp>
        <p:nvSpPr>
          <p:cNvPr id="4" name="Rectangle 3"/>
          <p:cNvSpPr/>
          <p:nvPr/>
        </p:nvSpPr>
        <p:spPr>
          <a:xfrm>
            <a:off x="-23074" y="6211669"/>
            <a:ext cx="9167074" cy="369332"/>
          </a:xfrm>
          <a:prstGeom prst="rect">
            <a:avLst/>
          </a:prstGeom>
        </p:spPr>
        <p:txBody>
          <a:bodyPr wrap="square">
            <a:spAutoFit/>
          </a:bodyPr>
          <a:lstStyle/>
          <a:p>
            <a:r>
              <a:rPr lang="en-US" dirty="0" smtClean="0">
                <a:solidFill>
                  <a:srgbClr val="FFFFFF"/>
                </a:solidFill>
                <a:cs typeface="Arial" charset="0"/>
              </a:rPr>
              <a:t>Paul Gauguin, </a:t>
            </a:r>
            <a:r>
              <a:rPr lang="en-US" dirty="0" smtClean="0"/>
              <a:t>Where </a:t>
            </a:r>
            <a:r>
              <a:rPr lang="en-US" dirty="0"/>
              <a:t>Do We Come From? What Are We? Where Are We Going</a:t>
            </a:r>
            <a:r>
              <a:rPr lang="en-US" dirty="0" smtClean="0"/>
              <a:t>? 1897–98</a:t>
            </a:r>
            <a:r>
              <a:rPr lang="en-US" dirty="0" smtClean="0">
                <a:solidFill>
                  <a:srgbClr val="FFFFFF"/>
                </a:solidFill>
                <a:cs typeface="Arial" charset="0"/>
              </a:rPr>
              <a:t> </a:t>
            </a:r>
            <a:endParaRPr lang="en-US" dirty="0">
              <a:solidFill>
                <a:srgbClr val="FFFFFF"/>
              </a:solidFill>
              <a:cs typeface="Arial"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497</TotalTime>
  <Words>424</Words>
  <Application>Microsoft Macintosh PowerPoint</Application>
  <PresentationFormat>On-screen Show (4:3)</PresentationFormat>
  <Paragraphs>103</Paragraphs>
  <Slides>19</Slides>
  <Notes>19</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Frontispiece from the The Blue Rider, 1912 (Bavarian mirror painting, St. Martin)</vt:lpstr>
      <vt:lpstr>PowerPoint Presentation</vt:lpstr>
      <vt:lpstr>PowerPoint Presentation</vt:lpstr>
      <vt:lpstr>PowerPoint Presentation</vt:lpstr>
      <vt:lpstr>PowerPoint Presentation</vt:lpstr>
      <vt:lpstr>PowerPoint Presentation</vt:lpstr>
    </vt:vector>
  </TitlesOfParts>
  <Company>Artstor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
  <cp:lastModifiedBy>Priyanka Basu</cp:lastModifiedBy>
  <cp:revision>23</cp:revision>
  <dcterms:created xsi:type="dcterms:W3CDTF">2012-06-04T07:59:51Z</dcterms:created>
  <dcterms:modified xsi:type="dcterms:W3CDTF">2016-04-21T06:18:03Z</dcterms:modified>
</cp:coreProperties>
</file>

<file path=docProps/thumbnail.jpeg>
</file>